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4"/>
  </p:sldMasterIdLst>
  <p:notesMasterIdLst>
    <p:notesMasterId r:id="rId21"/>
  </p:notesMasterIdLst>
  <p:handoutMasterIdLst>
    <p:handoutMasterId r:id="rId22"/>
  </p:handoutMasterIdLst>
  <p:sldIdLst>
    <p:sldId id="277" r:id="rId5"/>
    <p:sldId id="318" r:id="rId6"/>
    <p:sldId id="319" r:id="rId7"/>
    <p:sldId id="320" r:id="rId8"/>
    <p:sldId id="322" r:id="rId9"/>
    <p:sldId id="321" r:id="rId10"/>
    <p:sldId id="308" r:id="rId11"/>
    <p:sldId id="317" r:id="rId12"/>
    <p:sldId id="275" r:id="rId13"/>
    <p:sldId id="302" r:id="rId14"/>
    <p:sldId id="312" r:id="rId15"/>
    <p:sldId id="313" r:id="rId16"/>
    <p:sldId id="314" r:id="rId17"/>
    <p:sldId id="315" r:id="rId18"/>
    <p:sldId id="316" r:id="rId19"/>
    <p:sldId id="323" r:id="rId20"/>
  </p:sldIdLst>
  <p:sldSz cx="12192000" cy="6858000"/>
  <p:notesSz cx="7010400" cy="9372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2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102" d="100"/>
          <a:sy n="102" d="100"/>
        </p:scale>
        <p:origin x="192" y="4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1182"/>
    </p:cViewPr>
  </p:sorterViewPr>
  <p:notesViewPr>
    <p:cSldViewPr>
      <p:cViewPr varScale="1">
        <p:scale>
          <a:sx n="92" d="100"/>
          <a:sy n="92" d="100"/>
        </p:scale>
        <p:origin x="-3732" y="-120"/>
      </p:cViewPr>
      <p:guideLst>
        <p:guide orient="horz" pos="2952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hyperlink" Target="mailto:lindagottfried@southernmarylandhospital.com" TargetMode="Externa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hyperlink" Target="mailto:lindagottfried@southernmarylandhospital.com" TargetMode="External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9E8314-DDBD-48F2-9F98-3859B73D6FB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C8110C5-8D90-458F-8DDD-A5E115CB9DF3}">
      <dgm:prSet/>
      <dgm:spPr/>
      <dgm:t>
        <a:bodyPr/>
        <a:lstStyle/>
        <a:p>
          <a:r>
            <a:rPr lang="en-US"/>
            <a:t>2013 donations to U.S. healthcare institutions totaled </a:t>
          </a:r>
          <a:r>
            <a:rPr lang="en-US" b="1"/>
            <a:t>$9.2 Billion </a:t>
          </a:r>
          <a:endParaRPr lang="en-US"/>
        </a:p>
      </dgm:t>
    </dgm:pt>
    <dgm:pt modelId="{95E9B226-361D-428B-912E-4FB8E3DA0D40}" type="parTrans" cxnId="{876CE205-79C2-45D6-A207-D46583E59063}">
      <dgm:prSet/>
      <dgm:spPr/>
      <dgm:t>
        <a:bodyPr/>
        <a:lstStyle/>
        <a:p>
          <a:endParaRPr lang="en-US"/>
        </a:p>
      </dgm:t>
    </dgm:pt>
    <dgm:pt modelId="{5636B55D-78E7-4267-9F3B-501ABD54C6FB}" type="sibTrans" cxnId="{876CE205-79C2-45D6-A207-D46583E59063}">
      <dgm:prSet/>
      <dgm:spPr/>
      <dgm:t>
        <a:bodyPr/>
        <a:lstStyle/>
        <a:p>
          <a:endParaRPr lang="en-US"/>
        </a:p>
      </dgm:t>
    </dgm:pt>
    <dgm:pt modelId="{70AD0782-80E1-4A39-8C14-EB5BB901F217}">
      <dgm:prSet/>
      <dgm:spPr/>
      <dgm:t>
        <a:bodyPr/>
        <a:lstStyle/>
        <a:p>
          <a:r>
            <a:rPr lang="en-US" b="1"/>
            <a:t>88%</a:t>
          </a:r>
          <a:r>
            <a:rPr lang="en-US"/>
            <a:t> of all Healthcare related gifts come from grateful patients and/or their families</a:t>
          </a:r>
        </a:p>
      </dgm:t>
    </dgm:pt>
    <dgm:pt modelId="{58FE0BC0-70AB-45A0-A38A-CC39D2E69EE1}" type="parTrans" cxnId="{BCD63C8E-FB2A-413B-A5CC-7E341F1A1B5F}">
      <dgm:prSet/>
      <dgm:spPr/>
      <dgm:t>
        <a:bodyPr/>
        <a:lstStyle/>
        <a:p>
          <a:endParaRPr lang="en-US"/>
        </a:p>
      </dgm:t>
    </dgm:pt>
    <dgm:pt modelId="{A8290E55-BD1B-4DCB-89F5-EB6809133B69}" type="sibTrans" cxnId="{BCD63C8E-FB2A-413B-A5CC-7E341F1A1B5F}">
      <dgm:prSet/>
      <dgm:spPr/>
      <dgm:t>
        <a:bodyPr/>
        <a:lstStyle/>
        <a:p>
          <a:endParaRPr lang="en-US"/>
        </a:p>
      </dgm:t>
    </dgm:pt>
    <dgm:pt modelId="{F2B684F5-311F-4C17-9444-B963F5409321}">
      <dgm:prSet/>
      <dgm:spPr/>
      <dgm:t>
        <a:bodyPr/>
        <a:lstStyle/>
        <a:p>
          <a:r>
            <a:rPr lang="en-US" b="1"/>
            <a:t>Grateful patients </a:t>
          </a:r>
          <a:r>
            <a:rPr lang="en-US"/>
            <a:t>are 30 times more likely </a:t>
          </a:r>
          <a:br>
            <a:rPr lang="en-US"/>
          </a:br>
          <a:r>
            <a:rPr lang="en-US"/>
            <a:t>to give if they see a connection to their physician </a:t>
          </a:r>
          <a:br>
            <a:rPr lang="en-US"/>
          </a:br>
          <a:r>
            <a:rPr lang="en-US"/>
            <a:t>or clinical staff person</a:t>
          </a:r>
        </a:p>
      </dgm:t>
    </dgm:pt>
    <dgm:pt modelId="{0E39276F-DA21-4120-BBA3-69B5C1ADEA24}" type="parTrans" cxnId="{20E7031D-4860-405F-A831-2EFB72EEE7D1}">
      <dgm:prSet/>
      <dgm:spPr/>
      <dgm:t>
        <a:bodyPr/>
        <a:lstStyle/>
        <a:p>
          <a:endParaRPr lang="en-US"/>
        </a:p>
      </dgm:t>
    </dgm:pt>
    <dgm:pt modelId="{76952582-BDFE-4005-B46F-3188B01AC791}" type="sibTrans" cxnId="{20E7031D-4860-405F-A831-2EFB72EEE7D1}">
      <dgm:prSet/>
      <dgm:spPr/>
      <dgm:t>
        <a:bodyPr/>
        <a:lstStyle/>
        <a:p>
          <a:endParaRPr lang="en-US"/>
        </a:p>
      </dgm:t>
    </dgm:pt>
    <dgm:pt modelId="{6D15D800-6068-4A34-A6D7-86058DBE873C}">
      <dgm:prSet/>
      <dgm:spPr/>
      <dgm:t>
        <a:bodyPr/>
        <a:lstStyle/>
        <a:p>
          <a:r>
            <a:rPr lang="en-US"/>
            <a:t>Not all </a:t>
          </a:r>
          <a:r>
            <a:rPr lang="en-US" b="1"/>
            <a:t>giving</a:t>
          </a:r>
          <a:r>
            <a:rPr lang="en-US"/>
            <a:t> is based on good medical outcomes – sometimes it is to change the future</a:t>
          </a:r>
        </a:p>
      </dgm:t>
    </dgm:pt>
    <dgm:pt modelId="{2AB86AA7-BC7E-4B85-BBE2-5510730782A6}" type="parTrans" cxnId="{DEBD0ECC-3D27-45E9-8F92-08D4B55278BB}">
      <dgm:prSet/>
      <dgm:spPr/>
      <dgm:t>
        <a:bodyPr/>
        <a:lstStyle/>
        <a:p>
          <a:endParaRPr lang="en-US"/>
        </a:p>
      </dgm:t>
    </dgm:pt>
    <dgm:pt modelId="{712169DB-FADF-43EE-B3E6-CCA049D60CEC}" type="sibTrans" cxnId="{DEBD0ECC-3D27-45E9-8F92-08D4B55278BB}">
      <dgm:prSet/>
      <dgm:spPr/>
      <dgm:t>
        <a:bodyPr/>
        <a:lstStyle/>
        <a:p>
          <a:endParaRPr lang="en-US"/>
        </a:p>
      </dgm:t>
    </dgm:pt>
    <dgm:pt modelId="{B9FDF4DC-2127-CD43-BF51-D59741115AA7}" type="pres">
      <dgm:prSet presAssocID="{F39E8314-DDBD-48F2-9F98-3859B73D6FBF}" presName="linear" presStyleCnt="0">
        <dgm:presLayoutVars>
          <dgm:animLvl val="lvl"/>
          <dgm:resizeHandles val="exact"/>
        </dgm:presLayoutVars>
      </dgm:prSet>
      <dgm:spPr/>
    </dgm:pt>
    <dgm:pt modelId="{C1724ABC-61FA-2A40-9801-FA1882A08FAB}" type="pres">
      <dgm:prSet presAssocID="{FC8110C5-8D90-458F-8DDD-A5E115CB9DF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61B1622-4BEE-4744-A515-0042ADB76FD4}" type="pres">
      <dgm:prSet presAssocID="{5636B55D-78E7-4267-9F3B-501ABD54C6FB}" presName="spacer" presStyleCnt="0"/>
      <dgm:spPr/>
    </dgm:pt>
    <dgm:pt modelId="{B3DB84E7-4D56-4946-8E74-93413E639BF1}" type="pres">
      <dgm:prSet presAssocID="{70AD0782-80E1-4A39-8C14-EB5BB901F21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1127A1F-C377-AA44-BDCA-707A0C99353D}" type="pres">
      <dgm:prSet presAssocID="{A8290E55-BD1B-4DCB-89F5-EB6809133B69}" presName="spacer" presStyleCnt="0"/>
      <dgm:spPr/>
    </dgm:pt>
    <dgm:pt modelId="{943CD078-5221-EE42-92A4-7A7D1D72902F}" type="pres">
      <dgm:prSet presAssocID="{F2B684F5-311F-4C17-9444-B963F540932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B67752D-250C-A945-A442-792A8A51DAB4}" type="pres">
      <dgm:prSet presAssocID="{76952582-BDFE-4005-B46F-3188B01AC791}" presName="spacer" presStyleCnt="0"/>
      <dgm:spPr/>
    </dgm:pt>
    <dgm:pt modelId="{D15A478F-BB35-E24F-843B-ACFF94FC8090}" type="pres">
      <dgm:prSet presAssocID="{6D15D800-6068-4A34-A6D7-86058DBE873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76CE205-79C2-45D6-A207-D46583E59063}" srcId="{F39E8314-DDBD-48F2-9F98-3859B73D6FBF}" destId="{FC8110C5-8D90-458F-8DDD-A5E115CB9DF3}" srcOrd="0" destOrd="0" parTransId="{95E9B226-361D-428B-912E-4FB8E3DA0D40}" sibTransId="{5636B55D-78E7-4267-9F3B-501ABD54C6FB}"/>
    <dgm:cxn modelId="{20E7031D-4860-405F-A831-2EFB72EEE7D1}" srcId="{F39E8314-DDBD-48F2-9F98-3859B73D6FBF}" destId="{F2B684F5-311F-4C17-9444-B963F5409321}" srcOrd="2" destOrd="0" parTransId="{0E39276F-DA21-4120-BBA3-69B5C1ADEA24}" sibTransId="{76952582-BDFE-4005-B46F-3188B01AC791}"/>
    <dgm:cxn modelId="{585DDC86-4A6A-D84F-8B8D-3999F8FADBBB}" type="presOf" srcId="{F39E8314-DDBD-48F2-9F98-3859B73D6FBF}" destId="{B9FDF4DC-2127-CD43-BF51-D59741115AA7}" srcOrd="0" destOrd="0" presId="urn:microsoft.com/office/officeart/2005/8/layout/vList2"/>
    <dgm:cxn modelId="{836DCB87-86EA-C148-B6C4-0FE24FE9BC67}" type="presOf" srcId="{70AD0782-80E1-4A39-8C14-EB5BB901F217}" destId="{B3DB84E7-4D56-4946-8E74-93413E639BF1}" srcOrd="0" destOrd="0" presId="urn:microsoft.com/office/officeart/2005/8/layout/vList2"/>
    <dgm:cxn modelId="{BCD63C8E-FB2A-413B-A5CC-7E341F1A1B5F}" srcId="{F39E8314-DDBD-48F2-9F98-3859B73D6FBF}" destId="{70AD0782-80E1-4A39-8C14-EB5BB901F217}" srcOrd="1" destOrd="0" parTransId="{58FE0BC0-70AB-45A0-A38A-CC39D2E69EE1}" sibTransId="{A8290E55-BD1B-4DCB-89F5-EB6809133B69}"/>
    <dgm:cxn modelId="{617E42CB-9B36-234D-90AD-0D60B548B27E}" type="presOf" srcId="{F2B684F5-311F-4C17-9444-B963F5409321}" destId="{943CD078-5221-EE42-92A4-7A7D1D72902F}" srcOrd="0" destOrd="0" presId="urn:microsoft.com/office/officeart/2005/8/layout/vList2"/>
    <dgm:cxn modelId="{DEBD0ECC-3D27-45E9-8F92-08D4B55278BB}" srcId="{F39E8314-DDBD-48F2-9F98-3859B73D6FBF}" destId="{6D15D800-6068-4A34-A6D7-86058DBE873C}" srcOrd="3" destOrd="0" parTransId="{2AB86AA7-BC7E-4B85-BBE2-5510730782A6}" sibTransId="{712169DB-FADF-43EE-B3E6-CCA049D60CEC}"/>
    <dgm:cxn modelId="{FC8DEEE6-7B70-E94B-A278-1C0F66BE5F04}" type="presOf" srcId="{FC8110C5-8D90-458F-8DDD-A5E115CB9DF3}" destId="{C1724ABC-61FA-2A40-9801-FA1882A08FAB}" srcOrd="0" destOrd="0" presId="urn:microsoft.com/office/officeart/2005/8/layout/vList2"/>
    <dgm:cxn modelId="{7C3549F3-042F-6146-AC00-12FB3B4F2099}" type="presOf" srcId="{6D15D800-6068-4A34-A6D7-86058DBE873C}" destId="{D15A478F-BB35-E24F-843B-ACFF94FC8090}" srcOrd="0" destOrd="0" presId="urn:microsoft.com/office/officeart/2005/8/layout/vList2"/>
    <dgm:cxn modelId="{BB3EB117-54C3-5848-B1B4-E5AC70568D1E}" type="presParOf" srcId="{B9FDF4DC-2127-CD43-BF51-D59741115AA7}" destId="{C1724ABC-61FA-2A40-9801-FA1882A08FAB}" srcOrd="0" destOrd="0" presId="urn:microsoft.com/office/officeart/2005/8/layout/vList2"/>
    <dgm:cxn modelId="{D1D4E234-3B6B-2B44-8C78-ED6F807CB711}" type="presParOf" srcId="{B9FDF4DC-2127-CD43-BF51-D59741115AA7}" destId="{C61B1622-4BEE-4744-A515-0042ADB76FD4}" srcOrd="1" destOrd="0" presId="urn:microsoft.com/office/officeart/2005/8/layout/vList2"/>
    <dgm:cxn modelId="{E86DA685-E48D-9E43-B20C-D131D38295DF}" type="presParOf" srcId="{B9FDF4DC-2127-CD43-BF51-D59741115AA7}" destId="{B3DB84E7-4D56-4946-8E74-93413E639BF1}" srcOrd="2" destOrd="0" presId="urn:microsoft.com/office/officeart/2005/8/layout/vList2"/>
    <dgm:cxn modelId="{F4627F59-E3C1-884F-80EB-4E8CB6B08ADC}" type="presParOf" srcId="{B9FDF4DC-2127-CD43-BF51-D59741115AA7}" destId="{81127A1F-C377-AA44-BDCA-707A0C99353D}" srcOrd="3" destOrd="0" presId="urn:microsoft.com/office/officeart/2005/8/layout/vList2"/>
    <dgm:cxn modelId="{93BD8F29-61D9-F243-B6BB-DD664EA4C56E}" type="presParOf" srcId="{B9FDF4DC-2127-CD43-BF51-D59741115AA7}" destId="{943CD078-5221-EE42-92A4-7A7D1D72902F}" srcOrd="4" destOrd="0" presId="urn:microsoft.com/office/officeart/2005/8/layout/vList2"/>
    <dgm:cxn modelId="{10E01314-325F-1A44-A182-A71A460686D3}" type="presParOf" srcId="{B9FDF4DC-2127-CD43-BF51-D59741115AA7}" destId="{0B67752D-250C-A945-A442-792A8A51DAB4}" srcOrd="5" destOrd="0" presId="urn:microsoft.com/office/officeart/2005/8/layout/vList2"/>
    <dgm:cxn modelId="{C43A5563-2025-C944-B3BE-7BFDF0F34324}" type="presParOf" srcId="{B9FDF4DC-2127-CD43-BF51-D59741115AA7}" destId="{D15A478F-BB35-E24F-843B-ACFF94FC809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B1B7DC-DA5C-4FD3-8027-8F13953FE05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66DA9E-9A35-4C72-BE0F-6E728F4D2AD4}">
      <dgm:prSet/>
      <dgm:spPr/>
      <dgm:t>
        <a:bodyPr/>
        <a:lstStyle/>
        <a:p>
          <a:r>
            <a:rPr lang="en-US" dirty="0"/>
            <a:t>Medical staff </a:t>
          </a:r>
          <a:r>
            <a:rPr lang="en-US" b="1" dirty="0"/>
            <a:t>recognize</a:t>
          </a:r>
          <a:r>
            <a:rPr lang="en-US" dirty="0"/>
            <a:t> patients who </a:t>
          </a:r>
          <a:br>
            <a:rPr lang="en-US" dirty="0"/>
          </a:br>
          <a:r>
            <a:rPr lang="en-US" dirty="0"/>
            <a:t>have expressed gratitude for their patient </a:t>
          </a:r>
          <a:br>
            <a:rPr lang="en-US" dirty="0"/>
          </a:br>
          <a:r>
            <a:rPr lang="en-US" dirty="0"/>
            <a:t>care experience</a:t>
          </a:r>
        </a:p>
      </dgm:t>
    </dgm:pt>
    <dgm:pt modelId="{DDEDDA2B-4426-4287-B7AE-071FAC2F9CF9}" type="parTrans" cxnId="{AFF12B1B-32A0-4390-AE7B-996955B7433C}">
      <dgm:prSet/>
      <dgm:spPr/>
      <dgm:t>
        <a:bodyPr/>
        <a:lstStyle/>
        <a:p>
          <a:endParaRPr lang="en-US"/>
        </a:p>
      </dgm:t>
    </dgm:pt>
    <dgm:pt modelId="{87E55C7D-3206-44F1-B26A-4D9F0DF31253}" type="sibTrans" cxnId="{AFF12B1B-32A0-4390-AE7B-996955B7433C}">
      <dgm:prSet/>
      <dgm:spPr/>
      <dgm:t>
        <a:bodyPr/>
        <a:lstStyle/>
        <a:p>
          <a:endParaRPr lang="en-US"/>
        </a:p>
      </dgm:t>
    </dgm:pt>
    <dgm:pt modelId="{7B551AD3-240F-4A9C-9F2D-F06BCA1E34B7}">
      <dgm:prSet/>
      <dgm:spPr/>
      <dgm:t>
        <a:bodyPr/>
        <a:lstStyle/>
        <a:p>
          <a:r>
            <a:rPr lang="en-US" dirty="0"/>
            <a:t>Medical staff </a:t>
          </a:r>
          <a:r>
            <a:rPr lang="en-US" b="1" dirty="0"/>
            <a:t>reinforce</a:t>
          </a:r>
          <a:r>
            <a:rPr lang="en-US" dirty="0"/>
            <a:t> patient’s or family member’s desire to give</a:t>
          </a:r>
        </a:p>
      </dgm:t>
    </dgm:pt>
    <dgm:pt modelId="{BB4B916D-F937-4BAC-8B4D-568ABE9FA2AA}" type="parTrans" cxnId="{6DCE1014-0378-420A-8F50-5CEA08F774FB}">
      <dgm:prSet/>
      <dgm:spPr/>
      <dgm:t>
        <a:bodyPr/>
        <a:lstStyle/>
        <a:p>
          <a:endParaRPr lang="en-US"/>
        </a:p>
      </dgm:t>
    </dgm:pt>
    <dgm:pt modelId="{A9C15341-3B5B-46AB-9007-4682BE63560A}" type="sibTrans" cxnId="{6DCE1014-0378-420A-8F50-5CEA08F774FB}">
      <dgm:prSet/>
      <dgm:spPr/>
      <dgm:t>
        <a:bodyPr/>
        <a:lstStyle/>
        <a:p>
          <a:endParaRPr lang="en-US"/>
        </a:p>
      </dgm:t>
    </dgm:pt>
    <dgm:pt modelId="{E9CD61D9-23C1-45FD-981B-238D10ADCD5A}">
      <dgm:prSet/>
      <dgm:spPr/>
      <dgm:t>
        <a:bodyPr/>
        <a:lstStyle/>
        <a:p>
          <a:r>
            <a:rPr lang="en-US" dirty="0"/>
            <a:t>Medical staff </a:t>
          </a:r>
          <a:r>
            <a:rPr lang="en-US" b="1" dirty="0"/>
            <a:t>refer</a:t>
          </a:r>
          <a:r>
            <a:rPr lang="en-US" dirty="0"/>
            <a:t> patient or family member to philanthropy office</a:t>
          </a:r>
        </a:p>
      </dgm:t>
    </dgm:pt>
    <dgm:pt modelId="{EF6756D5-C124-432A-B47F-467C2C6E8F31}" type="parTrans" cxnId="{5C95CB2E-4EBA-4DC0-94A4-35EC0F490E7D}">
      <dgm:prSet/>
      <dgm:spPr/>
      <dgm:t>
        <a:bodyPr/>
        <a:lstStyle/>
        <a:p>
          <a:endParaRPr lang="en-US"/>
        </a:p>
      </dgm:t>
    </dgm:pt>
    <dgm:pt modelId="{2EB09C7D-C7D1-45FB-B312-3C07440F6EA0}" type="sibTrans" cxnId="{5C95CB2E-4EBA-4DC0-94A4-35EC0F490E7D}">
      <dgm:prSet/>
      <dgm:spPr/>
      <dgm:t>
        <a:bodyPr/>
        <a:lstStyle/>
        <a:p>
          <a:endParaRPr lang="en-US"/>
        </a:p>
      </dgm:t>
    </dgm:pt>
    <dgm:pt modelId="{82B82B7A-5273-134E-B37F-64F3D831266A}" type="pres">
      <dgm:prSet presAssocID="{14B1B7DC-DA5C-4FD3-8027-8F13953FE054}" presName="linear" presStyleCnt="0">
        <dgm:presLayoutVars>
          <dgm:animLvl val="lvl"/>
          <dgm:resizeHandles val="exact"/>
        </dgm:presLayoutVars>
      </dgm:prSet>
      <dgm:spPr/>
    </dgm:pt>
    <dgm:pt modelId="{157A738F-1455-9141-AFE0-59579ABCB7EC}" type="pres">
      <dgm:prSet presAssocID="{AF66DA9E-9A35-4C72-BE0F-6E728F4D2AD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CB96ED8-DA27-A544-9D75-2C9623CB6799}" type="pres">
      <dgm:prSet presAssocID="{87E55C7D-3206-44F1-B26A-4D9F0DF31253}" presName="spacer" presStyleCnt="0"/>
      <dgm:spPr/>
    </dgm:pt>
    <dgm:pt modelId="{492EFA29-BC3C-2843-9F56-8FD5F3A4B571}" type="pres">
      <dgm:prSet presAssocID="{7B551AD3-240F-4A9C-9F2D-F06BCA1E34B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6DA73FE-7F71-B84A-99B6-FF9337942745}" type="pres">
      <dgm:prSet presAssocID="{A9C15341-3B5B-46AB-9007-4682BE63560A}" presName="spacer" presStyleCnt="0"/>
      <dgm:spPr/>
    </dgm:pt>
    <dgm:pt modelId="{88E143E5-3439-B944-A775-E4B371F3DA94}" type="pres">
      <dgm:prSet presAssocID="{E9CD61D9-23C1-45FD-981B-238D10ADCD5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DCE1014-0378-420A-8F50-5CEA08F774FB}" srcId="{14B1B7DC-DA5C-4FD3-8027-8F13953FE054}" destId="{7B551AD3-240F-4A9C-9F2D-F06BCA1E34B7}" srcOrd="1" destOrd="0" parTransId="{BB4B916D-F937-4BAC-8B4D-568ABE9FA2AA}" sibTransId="{A9C15341-3B5B-46AB-9007-4682BE63560A}"/>
    <dgm:cxn modelId="{AFF12B1B-32A0-4390-AE7B-996955B7433C}" srcId="{14B1B7DC-DA5C-4FD3-8027-8F13953FE054}" destId="{AF66DA9E-9A35-4C72-BE0F-6E728F4D2AD4}" srcOrd="0" destOrd="0" parTransId="{DDEDDA2B-4426-4287-B7AE-071FAC2F9CF9}" sibTransId="{87E55C7D-3206-44F1-B26A-4D9F0DF31253}"/>
    <dgm:cxn modelId="{5C95CB2E-4EBA-4DC0-94A4-35EC0F490E7D}" srcId="{14B1B7DC-DA5C-4FD3-8027-8F13953FE054}" destId="{E9CD61D9-23C1-45FD-981B-238D10ADCD5A}" srcOrd="2" destOrd="0" parTransId="{EF6756D5-C124-432A-B47F-467C2C6E8F31}" sibTransId="{2EB09C7D-C7D1-45FB-B312-3C07440F6EA0}"/>
    <dgm:cxn modelId="{1AEF2B47-447C-E54A-8154-C15B846BD040}" type="presOf" srcId="{E9CD61D9-23C1-45FD-981B-238D10ADCD5A}" destId="{88E143E5-3439-B944-A775-E4B371F3DA94}" srcOrd="0" destOrd="0" presId="urn:microsoft.com/office/officeart/2005/8/layout/vList2"/>
    <dgm:cxn modelId="{3A65C149-287B-1746-877E-B8AD4F40869D}" type="presOf" srcId="{AF66DA9E-9A35-4C72-BE0F-6E728F4D2AD4}" destId="{157A738F-1455-9141-AFE0-59579ABCB7EC}" srcOrd="0" destOrd="0" presId="urn:microsoft.com/office/officeart/2005/8/layout/vList2"/>
    <dgm:cxn modelId="{8E81074C-7E98-634F-9592-ABBF8594F338}" type="presOf" srcId="{7B551AD3-240F-4A9C-9F2D-F06BCA1E34B7}" destId="{492EFA29-BC3C-2843-9F56-8FD5F3A4B571}" srcOrd="0" destOrd="0" presId="urn:microsoft.com/office/officeart/2005/8/layout/vList2"/>
    <dgm:cxn modelId="{84E23F65-E97F-DE44-9E58-291F991CBC5B}" type="presOf" srcId="{14B1B7DC-DA5C-4FD3-8027-8F13953FE054}" destId="{82B82B7A-5273-134E-B37F-64F3D831266A}" srcOrd="0" destOrd="0" presId="urn:microsoft.com/office/officeart/2005/8/layout/vList2"/>
    <dgm:cxn modelId="{23469B58-87FC-7C4B-B522-EC698669F704}" type="presParOf" srcId="{82B82B7A-5273-134E-B37F-64F3D831266A}" destId="{157A738F-1455-9141-AFE0-59579ABCB7EC}" srcOrd="0" destOrd="0" presId="urn:microsoft.com/office/officeart/2005/8/layout/vList2"/>
    <dgm:cxn modelId="{274982A2-B2E2-734C-8F26-180AFAD4EA05}" type="presParOf" srcId="{82B82B7A-5273-134E-B37F-64F3D831266A}" destId="{0CB96ED8-DA27-A544-9D75-2C9623CB6799}" srcOrd="1" destOrd="0" presId="urn:microsoft.com/office/officeart/2005/8/layout/vList2"/>
    <dgm:cxn modelId="{5900981B-0C9A-BB43-A3CB-53256C92E983}" type="presParOf" srcId="{82B82B7A-5273-134E-B37F-64F3D831266A}" destId="{492EFA29-BC3C-2843-9F56-8FD5F3A4B571}" srcOrd="2" destOrd="0" presId="urn:microsoft.com/office/officeart/2005/8/layout/vList2"/>
    <dgm:cxn modelId="{02361291-FF11-9846-A8E6-80A75D9167BD}" type="presParOf" srcId="{82B82B7A-5273-134E-B37F-64F3D831266A}" destId="{66DA73FE-7F71-B84A-99B6-FF9337942745}" srcOrd="3" destOrd="0" presId="urn:microsoft.com/office/officeart/2005/8/layout/vList2"/>
    <dgm:cxn modelId="{A81BB50B-51DB-4F42-A135-95253C0899EF}" type="presParOf" srcId="{82B82B7A-5273-134E-B37F-64F3D831266A}" destId="{88E143E5-3439-B944-A775-E4B371F3DA9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45C83C-C0C6-44CE-AE7E-6D155D8529A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CDEE670-3E2F-451B-AB05-5EC32227B7D8}">
      <dgm:prSet/>
      <dgm:spPr>
        <a:solidFill>
          <a:schemeClr val="accent5"/>
        </a:solidFill>
      </dgm:spPr>
      <dgm:t>
        <a:bodyPr/>
        <a:lstStyle/>
        <a:p>
          <a:pPr>
            <a:lnSpc>
              <a:spcPct val="100000"/>
            </a:lnSpc>
          </a:pPr>
          <a:r>
            <a:rPr lang="en-US"/>
            <a:t>You have little time for additional activities. </a:t>
          </a:r>
        </a:p>
        <a:p>
          <a:pPr>
            <a:lnSpc>
              <a:spcPct val="100000"/>
            </a:lnSpc>
          </a:pPr>
          <a:r>
            <a:rPr lang="en-US" i="1"/>
            <a:t>This is a process that is easy and efficient.</a:t>
          </a:r>
          <a:endParaRPr lang="en-US"/>
        </a:p>
      </dgm:t>
    </dgm:pt>
    <dgm:pt modelId="{CD0035D0-8184-4ECF-A950-CC3CA1C9D232}" type="parTrans" cxnId="{AD5CEA66-8103-4137-96FC-FE5762053842}">
      <dgm:prSet/>
      <dgm:spPr/>
      <dgm:t>
        <a:bodyPr/>
        <a:lstStyle/>
        <a:p>
          <a:endParaRPr lang="en-US"/>
        </a:p>
      </dgm:t>
    </dgm:pt>
    <dgm:pt modelId="{0386099C-CA5C-4880-BFAC-EEB11BB45814}" type="sibTrans" cxnId="{AD5CEA66-8103-4137-96FC-FE5762053842}">
      <dgm:prSet/>
      <dgm:spPr/>
      <dgm:t>
        <a:bodyPr/>
        <a:lstStyle/>
        <a:p>
          <a:endParaRPr lang="en-US"/>
        </a:p>
      </dgm:t>
    </dgm:pt>
    <dgm:pt modelId="{AD4A6507-5D34-4090-AFFA-9C0C85CCF3E5}">
      <dgm:prSet/>
      <dgm:spPr>
        <a:solidFill>
          <a:schemeClr val="accent1"/>
        </a:solidFill>
      </dgm:spPr>
      <dgm:t>
        <a:bodyPr/>
        <a:lstStyle/>
        <a:p>
          <a:pPr>
            <a:lnSpc>
              <a:spcPct val="100000"/>
            </a:lnSpc>
          </a:pPr>
          <a:r>
            <a:rPr lang="en-US"/>
            <a:t>You don’t want to ask your patients for money.  </a:t>
          </a:r>
        </a:p>
        <a:p>
          <a:pPr>
            <a:lnSpc>
              <a:spcPct val="100000"/>
            </a:lnSpc>
          </a:pPr>
          <a:r>
            <a:rPr lang="en-US" i="1"/>
            <a:t>I’ll do that for you.</a:t>
          </a:r>
          <a:endParaRPr lang="en-US"/>
        </a:p>
      </dgm:t>
    </dgm:pt>
    <dgm:pt modelId="{E3480100-44E9-40BB-87EC-BEB07DF4969B}" type="parTrans" cxnId="{F73EC3E5-BCDF-4EB8-AA9D-F9D907ADAF55}">
      <dgm:prSet/>
      <dgm:spPr/>
      <dgm:t>
        <a:bodyPr/>
        <a:lstStyle/>
        <a:p>
          <a:endParaRPr lang="en-US"/>
        </a:p>
      </dgm:t>
    </dgm:pt>
    <dgm:pt modelId="{6FA85DBF-4A81-4AC0-BD7F-4AE0FBEC3969}" type="sibTrans" cxnId="{F73EC3E5-BCDF-4EB8-AA9D-F9D907ADAF55}">
      <dgm:prSet/>
      <dgm:spPr/>
      <dgm:t>
        <a:bodyPr/>
        <a:lstStyle/>
        <a:p>
          <a:endParaRPr lang="en-US"/>
        </a:p>
      </dgm:t>
    </dgm:pt>
    <dgm:pt modelId="{58734775-015D-4F7D-9805-7E435CFF984F}">
      <dgm:prSet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</a:pPr>
          <a:r>
            <a:rPr lang="en-US"/>
            <a:t>You may have concerns about HIPAA.  </a:t>
          </a:r>
        </a:p>
        <a:p>
          <a:pPr>
            <a:lnSpc>
              <a:spcPct val="100000"/>
            </a:lnSpc>
          </a:pPr>
          <a:r>
            <a:rPr lang="en-US" i="1"/>
            <a:t>This system is HIPAA compliant.</a:t>
          </a:r>
          <a:endParaRPr lang="en-US"/>
        </a:p>
      </dgm:t>
    </dgm:pt>
    <dgm:pt modelId="{9A1D7ED7-CAAA-4390-B6A9-4493AFCD324A}" type="parTrans" cxnId="{B43DD6DD-F509-47AC-BAEF-F62007F66989}">
      <dgm:prSet/>
      <dgm:spPr/>
      <dgm:t>
        <a:bodyPr/>
        <a:lstStyle/>
        <a:p>
          <a:endParaRPr lang="en-US"/>
        </a:p>
      </dgm:t>
    </dgm:pt>
    <dgm:pt modelId="{1836DB70-AB88-447F-9304-A3B581E11B15}" type="sibTrans" cxnId="{B43DD6DD-F509-47AC-BAEF-F62007F66989}">
      <dgm:prSet/>
      <dgm:spPr/>
      <dgm:t>
        <a:bodyPr/>
        <a:lstStyle/>
        <a:p>
          <a:endParaRPr lang="en-US"/>
        </a:p>
      </dgm:t>
    </dgm:pt>
    <dgm:pt modelId="{8414EE03-0DEF-6847-8CEF-89F624F1DF83}" type="pres">
      <dgm:prSet presAssocID="{3545C83C-C0C6-44CE-AE7E-6D155D8529A8}" presName="diagram" presStyleCnt="0">
        <dgm:presLayoutVars>
          <dgm:dir/>
          <dgm:resizeHandles val="exact"/>
        </dgm:presLayoutVars>
      </dgm:prSet>
      <dgm:spPr/>
    </dgm:pt>
    <dgm:pt modelId="{39A6E59B-ABC8-5049-BF1D-635ED9C22353}" type="pres">
      <dgm:prSet presAssocID="{9CDEE670-3E2F-451B-AB05-5EC32227B7D8}" presName="node" presStyleLbl="node1" presStyleIdx="0" presStyleCnt="3">
        <dgm:presLayoutVars>
          <dgm:bulletEnabled val="1"/>
        </dgm:presLayoutVars>
      </dgm:prSet>
      <dgm:spPr/>
    </dgm:pt>
    <dgm:pt modelId="{7DBADE63-1AB0-614D-B0A1-8B4340102D8B}" type="pres">
      <dgm:prSet presAssocID="{0386099C-CA5C-4880-BFAC-EEB11BB45814}" presName="sibTrans" presStyleCnt="0"/>
      <dgm:spPr/>
    </dgm:pt>
    <dgm:pt modelId="{D602ECB7-98DF-B14E-80F3-1831AB9B1C20}" type="pres">
      <dgm:prSet presAssocID="{AD4A6507-5D34-4090-AFFA-9C0C85CCF3E5}" presName="node" presStyleLbl="node1" presStyleIdx="1" presStyleCnt="3">
        <dgm:presLayoutVars>
          <dgm:bulletEnabled val="1"/>
        </dgm:presLayoutVars>
      </dgm:prSet>
      <dgm:spPr/>
    </dgm:pt>
    <dgm:pt modelId="{58654D92-FE7E-B045-B047-A144B6A821DD}" type="pres">
      <dgm:prSet presAssocID="{6FA85DBF-4A81-4AC0-BD7F-4AE0FBEC3969}" presName="sibTrans" presStyleCnt="0"/>
      <dgm:spPr/>
    </dgm:pt>
    <dgm:pt modelId="{922EDBE3-FEB1-0E47-A30E-226E08B5FFE6}" type="pres">
      <dgm:prSet presAssocID="{58734775-015D-4F7D-9805-7E435CFF984F}" presName="node" presStyleLbl="node1" presStyleIdx="2" presStyleCnt="3">
        <dgm:presLayoutVars>
          <dgm:bulletEnabled val="1"/>
        </dgm:presLayoutVars>
      </dgm:prSet>
      <dgm:spPr/>
    </dgm:pt>
  </dgm:ptLst>
  <dgm:cxnLst>
    <dgm:cxn modelId="{CC844832-AC86-694A-96D0-FB028ADFE6E1}" type="presOf" srcId="{9CDEE670-3E2F-451B-AB05-5EC32227B7D8}" destId="{39A6E59B-ABC8-5049-BF1D-635ED9C22353}" srcOrd="0" destOrd="0" presId="urn:microsoft.com/office/officeart/2005/8/layout/default"/>
    <dgm:cxn modelId="{D7A57339-F4DD-4E49-B1B1-8644FFBAE13E}" type="presOf" srcId="{58734775-015D-4F7D-9805-7E435CFF984F}" destId="{922EDBE3-FEB1-0E47-A30E-226E08B5FFE6}" srcOrd="0" destOrd="0" presId="urn:microsoft.com/office/officeart/2005/8/layout/default"/>
    <dgm:cxn modelId="{E6AA895B-EF82-7B4A-B162-7C1C1B97542F}" type="presOf" srcId="{3545C83C-C0C6-44CE-AE7E-6D155D8529A8}" destId="{8414EE03-0DEF-6847-8CEF-89F624F1DF83}" srcOrd="0" destOrd="0" presId="urn:microsoft.com/office/officeart/2005/8/layout/default"/>
    <dgm:cxn modelId="{AD5CEA66-8103-4137-96FC-FE5762053842}" srcId="{3545C83C-C0C6-44CE-AE7E-6D155D8529A8}" destId="{9CDEE670-3E2F-451B-AB05-5EC32227B7D8}" srcOrd="0" destOrd="0" parTransId="{CD0035D0-8184-4ECF-A950-CC3CA1C9D232}" sibTransId="{0386099C-CA5C-4880-BFAC-EEB11BB45814}"/>
    <dgm:cxn modelId="{B52F2C69-520F-554C-8045-52B7B2BE7546}" type="presOf" srcId="{AD4A6507-5D34-4090-AFFA-9C0C85CCF3E5}" destId="{D602ECB7-98DF-B14E-80F3-1831AB9B1C20}" srcOrd="0" destOrd="0" presId="urn:microsoft.com/office/officeart/2005/8/layout/default"/>
    <dgm:cxn modelId="{B43DD6DD-F509-47AC-BAEF-F62007F66989}" srcId="{3545C83C-C0C6-44CE-AE7E-6D155D8529A8}" destId="{58734775-015D-4F7D-9805-7E435CFF984F}" srcOrd="2" destOrd="0" parTransId="{9A1D7ED7-CAAA-4390-B6A9-4493AFCD324A}" sibTransId="{1836DB70-AB88-447F-9304-A3B581E11B15}"/>
    <dgm:cxn modelId="{F73EC3E5-BCDF-4EB8-AA9D-F9D907ADAF55}" srcId="{3545C83C-C0C6-44CE-AE7E-6D155D8529A8}" destId="{AD4A6507-5D34-4090-AFFA-9C0C85CCF3E5}" srcOrd="1" destOrd="0" parTransId="{E3480100-44E9-40BB-87EC-BEB07DF4969B}" sibTransId="{6FA85DBF-4A81-4AC0-BD7F-4AE0FBEC3969}"/>
    <dgm:cxn modelId="{FCC76DF9-988B-174E-B77D-2774FF037614}" type="presParOf" srcId="{8414EE03-0DEF-6847-8CEF-89F624F1DF83}" destId="{39A6E59B-ABC8-5049-BF1D-635ED9C22353}" srcOrd="0" destOrd="0" presId="urn:microsoft.com/office/officeart/2005/8/layout/default"/>
    <dgm:cxn modelId="{F890B708-41F3-2D4E-A847-A93052A5E0AC}" type="presParOf" srcId="{8414EE03-0DEF-6847-8CEF-89F624F1DF83}" destId="{7DBADE63-1AB0-614D-B0A1-8B4340102D8B}" srcOrd="1" destOrd="0" presId="urn:microsoft.com/office/officeart/2005/8/layout/default"/>
    <dgm:cxn modelId="{848AECBF-DA97-1242-A1CE-247D3B0E1AC8}" type="presParOf" srcId="{8414EE03-0DEF-6847-8CEF-89F624F1DF83}" destId="{D602ECB7-98DF-B14E-80F3-1831AB9B1C20}" srcOrd="2" destOrd="0" presId="urn:microsoft.com/office/officeart/2005/8/layout/default"/>
    <dgm:cxn modelId="{4D6105AF-A57E-5B41-B451-60947F5FFB9A}" type="presParOf" srcId="{8414EE03-0DEF-6847-8CEF-89F624F1DF83}" destId="{58654D92-FE7E-B045-B047-A144B6A821DD}" srcOrd="3" destOrd="0" presId="urn:microsoft.com/office/officeart/2005/8/layout/default"/>
    <dgm:cxn modelId="{12C52B30-2051-6842-B9C7-3E21FC150DA3}" type="presParOf" srcId="{8414EE03-0DEF-6847-8CEF-89F624F1DF83}" destId="{922EDBE3-FEB1-0E47-A30E-226E08B5FFE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8CA226-E688-4C8D-BAB7-73A55319D7E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EBC4C07-C46C-4035-B6F1-71D19CD1B620}">
      <dgm:prSet/>
      <dgm:spPr/>
      <dgm:t>
        <a:bodyPr/>
        <a:lstStyle/>
        <a:p>
          <a:r>
            <a:rPr lang="en-US" b="1"/>
            <a:t>Recognize</a:t>
          </a:r>
          <a:endParaRPr lang="en-US"/>
        </a:p>
      </dgm:t>
    </dgm:pt>
    <dgm:pt modelId="{81FC2912-9A60-4944-A73C-E120E934CD75}" type="parTrans" cxnId="{1F8F6431-A5A1-48D8-92CE-CE2299107A6D}">
      <dgm:prSet/>
      <dgm:spPr/>
      <dgm:t>
        <a:bodyPr/>
        <a:lstStyle/>
        <a:p>
          <a:endParaRPr lang="en-US"/>
        </a:p>
      </dgm:t>
    </dgm:pt>
    <dgm:pt modelId="{3B96D328-091B-46F9-AA19-50F0980A771B}" type="sibTrans" cxnId="{1F8F6431-A5A1-48D8-92CE-CE2299107A6D}">
      <dgm:prSet/>
      <dgm:spPr/>
      <dgm:t>
        <a:bodyPr/>
        <a:lstStyle/>
        <a:p>
          <a:endParaRPr lang="en-US"/>
        </a:p>
      </dgm:t>
    </dgm:pt>
    <dgm:pt modelId="{59FDB651-A348-47EF-8274-AEE43AD85F84}">
      <dgm:prSet/>
      <dgm:spPr/>
      <dgm:t>
        <a:bodyPr/>
        <a:lstStyle/>
        <a:p>
          <a:r>
            <a:rPr lang="en-US" b="1"/>
            <a:t>Reinforce</a:t>
          </a:r>
          <a:endParaRPr lang="en-US"/>
        </a:p>
      </dgm:t>
    </dgm:pt>
    <dgm:pt modelId="{915A301A-9108-4067-9422-240D82A06727}" type="parTrans" cxnId="{CB82C2C8-5988-404C-9F99-CE0C8966CF16}">
      <dgm:prSet/>
      <dgm:spPr/>
      <dgm:t>
        <a:bodyPr/>
        <a:lstStyle/>
        <a:p>
          <a:endParaRPr lang="en-US"/>
        </a:p>
      </dgm:t>
    </dgm:pt>
    <dgm:pt modelId="{06D8AE90-0161-4B6E-B54C-E4B72B4FCE30}" type="sibTrans" cxnId="{CB82C2C8-5988-404C-9F99-CE0C8966CF16}">
      <dgm:prSet/>
      <dgm:spPr/>
      <dgm:t>
        <a:bodyPr/>
        <a:lstStyle/>
        <a:p>
          <a:endParaRPr lang="en-US"/>
        </a:p>
      </dgm:t>
    </dgm:pt>
    <dgm:pt modelId="{F9139F44-FDE7-45E2-A45C-234F7E9C5C55}">
      <dgm:prSet/>
      <dgm:spPr/>
      <dgm:t>
        <a:bodyPr/>
        <a:lstStyle/>
        <a:p>
          <a:r>
            <a:rPr lang="en-US" b="1"/>
            <a:t>Refer</a:t>
          </a:r>
          <a:endParaRPr lang="en-US"/>
        </a:p>
      </dgm:t>
    </dgm:pt>
    <dgm:pt modelId="{7B72C036-9E10-483E-A35C-6291D4A2B7BF}" type="parTrans" cxnId="{0C687AE0-6F45-4195-91CF-3D47A5D48DB8}">
      <dgm:prSet/>
      <dgm:spPr/>
      <dgm:t>
        <a:bodyPr/>
        <a:lstStyle/>
        <a:p>
          <a:endParaRPr lang="en-US"/>
        </a:p>
      </dgm:t>
    </dgm:pt>
    <dgm:pt modelId="{C3079B13-0D40-4380-BF27-F1DC5443649B}" type="sibTrans" cxnId="{0C687AE0-6F45-4195-91CF-3D47A5D48DB8}">
      <dgm:prSet/>
      <dgm:spPr/>
      <dgm:t>
        <a:bodyPr/>
        <a:lstStyle/>
        <a:p>
          <a:endParaRPr lang="en-US"/>
        </a:p>
      </dgm:t>
    </dgm:pt>
    <dgm:pt modelId="{B488D779-C6A1-4FAB-B68C-FB4EB6A3A5AB}">
      <dgm:prSet/>
      <dgm:spPr/>
      <dgm:t>
        <a:bodyPr/>
        <a:lstStyle/>
        <a:p>
          <a:r>
            <a:rPr lang="en-US" b="1" i="1"/>
            <a:t>+ Rejuvenate</a:t>
          </a:r>
          <a:endParaRPr lang="en-US"/>
        </a:p>
      </dgm:t>
    </dgm:pt>
    <dgm:pt modelId="{B505C268-9F3A-4EBC-B2EA-93A48929B6C5}" type="parTrans" cxnId="{E51662E0-C2B0-4CC8-B077-A9861690AEC4}">
      <dgm:prSet/>
      <dgm:spPr/>
      <dgm:t>
        <a:bodyPr/>
        <a:lstStyle/>
        <a:p>
          <a:endParaRPr lang="en-US"/>
        </a:p>
      </dgm:t>
    </dgm:pt>
    <dgm:pt modelId="{1B5C4009-5C44-45E2-A13F-4A7B57EE6BC9}" type="sibTrans" cxnId="{E51662E0-C2B0-4CC8-B077-A9861690AEC4}">
      <dgm:prSet/>
      <dgm:spPr/>
      <dgm:t>
        <a:bodyPr/>
        <a:lstStyle/>
        <a:p>
          <a:endParaRPr lang="en-US"/>
        </a:p>
      </dgm:t>
    </dgm:pt>
    <dgm:pt modelId="{A31D55DD-0A9B-7444-A8A2-29E7A2000A74}" type="pres">
      <dgm:prSet presAssocID="{148CA226-E688-4C8D-BAB7-73A55319D7E6}" presName="linear" presStyleCnt="0">
        <dgm:presLayoutVars>
          <dgm:animLvl val="lvl"/>
          <dgm:resizeHandles val="exact"/>
        </dgm:presLayoutVars>
      </dgm:prSet>
      <dgm:spPr/>
    </dgm:pt>
    <dgm:pt modelId="{5E75190A-8B09-9A48-8FB6-0396B85BDCB2}" type="pres">
      <dgm:prSet presAssocID="{FEBC4C07-C46C-4035-B6F1-71D19CD1B62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363EF00-04F1-7D4E-9157-B1E5A6807F81}" type="pres">
      <dgm:prSet presAssocID="{3B96D328-091B-46F9-AA19-50F0980A771B}" presName="spacer" presStyleCnt="0"/>
      <dgm:spPr/>
    </dgm:pt>
    <dgm:pt modelId="{5E0C744D-9713-2445-AF17-56D9968D5E87}" type="pres">
      <dgm:prSet presAssocID="{59FDB651-A348-47EF-8274-AEE43AD85F8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4ECE8C3-DE53-7643-923E-346BC3883B36}" type="pres">
      <dgm:prSet presAssocID="{06D8AE90-0161-4B6E-B54C-E4B72B4FCE30}" presName="spacer" presStyleCnt="0"/>
      <dgm:spPr/>
    </dgm:pt>
    <dgm:pt modelId="{5A0D7CB9-3750-E14E-B1C6-85B826B34056}" type="pres">
      <dgm:prSet presAssocID="{F9139F44-FDE7-45E2-A45C-234F7E9C5C5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4BDB16B-6CC0-2240-8D1C-38EDF3E45E3E}" type="pres">
      <dgm:prSet presAssocID="{C3079B13-0D40-4380-BF27-F1DC5443649B}" presName="spacer" presStyleCnt="0"/>
      <dgm:spPr/>
    </dgm:pt>
    <dgm:pt modelId="{0BC8331D-018E-D04B-B846-031C755C656B}" type="pres">
      <dgm:prSet presAssocID="{B488D779-C6A1-4FAB-B68C-FB4EB6A3A5A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F8F6431-A5A1-48D8-92CE-CE2299107A6D}" srcId="{148CA226-E688-4C8D-BAB7-73A55319D7E6}" destId="{FEBC4C07-C46C-4035-B6F1-71D19CD1B620}" srcOrd="0" destOrd="0" parTransId="{81FC2912-9A60-4944-A73C-E120E934CD75}" sibTransId="{3B96D328-091B-46F9-AA19-50F0980A771B}"/>
    <dgm:cxn modelId="{1177F83B-2F94-5545-9622-D0019B9F449A}" type="presOf" srcId="{148CA226-E688-4C8D-BAB7-73A55319D7E6}" destId="{A31D55DD-0A9B-7444-A8A2-29E7A2000A74}" srcOrd="0" destOrd="0" presId="urn:microsoft.com/office/officeart/2005/8/layout/vList2"/>
    <dgm:cxn modelId="{BE4ADA6C-C257-FC47-8035-0F0875849B31}" type="presOf" srcId="{59FDB651-A348-47EF-8274-AEE43AD85F84}" destId="{5E0C744D-9713-2445-AF17-56D9968D5E87}" srcOrd="0" destOrd="0" presId="urn:microsoft.com/office/officeart/2005/8/layout/vList2"/>
    <dgm:cxn modelId="{DCD6F880-EA2F-3346-8A22-250E2F2D214A}" type="presOf" srcId="{F9139F44-FDE7-45E2-A45C-234F7E9C5C55}" destId="{5A0D7CB9-3750-E14E-B1C6-85B826B34056}" srcOrd="0" destOrd="0" presId="urn:microsoft.com/office/officeart/2005/8/layout/vList2"/>
    <dgm:cxn modelId="{AA849185-75E0-DD43-9435-60944A53BF59}" type="presOf" srcId="{B488D779-C6A1-4FAB-B68C-FB4EB6A3A5AB}" destId="{0BC8331D-018E-D04B-B846-031C755C656B}" srcOrd="0" destOrd="0" presId="urn:microsoft.com/office/officeart/2005/8/layout/vList2"/>
    <dgm:cxn modelId="{CB82C2C8-5988-404C-9F99-CE0C8966CF16}" srcId="{148CA226-E688-4C8D-BAB7-73A55319D7E6}" destId="{59FDB651-A348-47EF-8274-AEE43AD85F84}" srcOrd="1" destOrd="0" parTransId="{915A301A-9108-4067-9422-240D82A06727}" sibTransId="{06D8AE90-0161-4B6E-B54C-E4B72B4FCE30}"/>
    <dgm:cxn modelId="{E51662E0-C2B0-4CC8-B077-A9861690AEC4}" srcId="{148CA226-E688-4C8D-BAB7-73A55319D7E6}" destId="{B488D779-C6A1-4FAB-B68C-FB4EB6A3A5AB}" srcOrd="3" destOrd="0" parTransId="{B505C268-9F3A-4EBC-B2EA-93A48929B6C5}" sibTransId="{1B5C4009-5C44-45E2-A13F-4A7B57EE6BC9}"/>
    <dgm:cxn modelId="{0C687AE0-6F45-4195-91CF-3D47A5D48DB8}" srcId="{148CA226-E688-4C8D-BAB7-73A55319D7E6}" destId="{F9139F44-FDE7-45E2-A45C-234F7E9C5C55}" srcOrd="2" destOrd="0" parTransId="{7B72C036-9E10-483E-A35C-6291D4A2B7BF}" sibTransId="{C3079B13-0D40-4380-BF27-F1DC5443649B}"/>
    <dgm:cxn modelId="{DB16D4E5-34BD-7840-AB31-B4F349F260D1}" type="presOf" srcId="{FEBC4C07-C46C-4035-B6F1-71D19CD1B620}" destId="{5E75190A-8B09-9A48-8FB6-0396B85BDCB2}" srcOrd="0" destOrd="0" presId="urn:microsoft.com/office/officeart/2005/8/layout/vList2"/>
    <dgm:cxn modelId="{B2E241A2-B5FB-4B4B-9316-60B03EC79794}" type="presParOf" srcId="{A31D55DD-0A9B-7444-A8A2-29E7A2000A74}" destId="{5E75190A-8B09-9A48-8FB6-0396B85BDCB2}" srcOrd="0" destOrd="0" presId="urn:microsoft.com/office/officeart/2005/8/layout/vList2"/>
    <dgm:cxn modelId="{980BA0EA-38F0-5542-ABC3-3C4196486799}" type="presParOf" srcId="{A31D55DD-0A9B-7444-A8A2-29E7A2000A74}" destId="{8363EF00-04F1-7D4E-9157-B1E5A6807F81}" srcOrd="1" destOrd="0" presId="urn:microsoft.com/office/officeart/2005/8/layout/vList2"/>
    <dgm:cxn modelId="{63B94897-2BD6-6F43-A505-0F24C270CB38}" type="presParOf" srcId="{A31D55DD-0A9B-7444-A8A2-29E7A2000A74}" destId="{5E0C744D-9713-2445-AF17-56D9968D5E87}" srcOrd="2" destOrd="0" presId="urn:microsoft.com/office/officeart/2005/8/layout/vList2"/>
    <dgm:cxn modelId="{D0BC9C16-6CBD-B443-8F4C-C4F409206462}" type="presParOf" srcId="{A31D55DD-0A9B-7444-A8A2-29E7A2000A74}" destId="{C4ECE8C3-DE53-7643-923E-346BC3883B36}" srcOrd="3" destOrd="0" presId="urn:microsoft.com/office/officeart/2005/8/layout/vList2"/>
    <dgm:cxn modelId="{80F38856-AB1F-E345-A14A-A814914AC8FB}" type="presParOf" srcId="{A31D55DD-0A9B-7444-A8A2-29E7A2000A74}" destId="{5A0D7CB9-3750-E14E-B1C6-85B826B34056}" srcOrd="4" destOrd="0" presId="urn:microsoft.com/office/officeart/2005/8/layout/vList2"/>
    <dgm:cxn modelId="{7738DFF5-E793-2F47-9394-6E9E6E8570C3}" type="presParOf" srcId="{A31D55DD-0A9B-7444-A8A2-29E7A2000A74}" destId="{34BDB16B-6CC0-2240-8D1C-38EDF3E45E3E}" srcOrd="5" destOrd="0" presId="urn:microsoft.com/office/officeart/2005/8/layout/vList2"/>
    <dgm:cxn modelId="{980D87CC-E00D-684A-86FE-553FC6C764DC}" type="presParOf" srcId="{A31D55DD-0A9B-7444-A8A2-29E7A2000A74}" destId="{0BC8331D-018E-D04B-B846-031C755C656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2AF644-C128-4CD7-94E7-107F20FE238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596349E-C0D3-4AFD-AB56-264BC4CDDE3E}">
      <dgm:prSet custT="1"/>
      <dgm:spPr/>
      <dgm:t>
        <a:bodyPr/>
        <a:lstStyle/>
        <a:p>
          <a:r>
            <a:rPr lang="en-US" sz="1600" b="1" dirty="0"/>
            <a:t>Linda Gottfried, </a:t>
          </a:r>
          <a:br>
            <a:rPr lang="en-US" sz="1600" b="1" dirty="0"/>
          </a:br>
          <a:r>
            <a:rPr lang="en-US" sz="1600" b="1" dirty="0"/>
            <a:t>Director of Philanthropy</a:t>
          </a:r>
          <a:br>
            <a:rPr lang="en-US" sz="1600" dirty="0"/>
          </a:br>
          <a:r>
            <a:rPr lang="en-US" sz="1600" dirty="0">
              <a:hlinkClick xmlns:r="http://schemas.openxmlformats.org/officeDocument/2006/relationships" r:id="rId1"/>
            </a:rPr>
            <a:t>lindagottfried@southernmarylandhospital.com</a:t>
          </a:r>
          <a:endParaRPr lang="en-US" sz="1600" dirty="0"/>
        </a:p>
      </dgm:t>
    </dgm:pt>
    <dgm:pt modelId="{95378620-83C8-48F8-A921-AB44A09A4E29}" type="parTrans" cxnId="{1F6F2F8E-332B-4BE3-A4FB-A1A4338A2671}">
      <dgm:prSet/>
      <dgm:spPr/>
      <dgm:t>
        <a:bodyPr/>
        <a:lstStyle/>
        <a:p>
          <a:endParaRPr lang="en-US"/>
        </a:p>
      </dgm:t>
    </dgm:pt>
    <dgm:pt modelId="{8F88AC58-C11C-4D84-BDE6-3FABD8674EA3}" type="sibTrans" cxnId="{1F6F2F8E-332B-4BE3-A4FB-A1A4338A2671}">
      <dgm:prSet/>
      <dgm:spPr/>
      <dgm:t>
        <a:bodyPr/>
        <a:lstStyle/>
        <a:p>
          <a:endParaRPr lang="en-US"/>
        </a:p>
      </dgm:t>
    </dgm:pt>
    <dgm:pt modelId="{702C5729-64C9-40BE-9F79-A3AAAE4E4434}">
      <dgm:prSet/>
      <dgm:spPr/>
      <dgm:t>
        <a:bodyPr/>
        <a:lstStyle/>
        <a:p>
          <a:r>
            <a:rPr lang="en-US" b="1" dirty="0"/>
            <a:t>301-856-7193</a:t>
          </a:r>
          <a:endParaRPr lang="en-US" dirty="0"/>
        </a:p>
      </dgm:t>
    </dgm:pt>
    <dgm:pt modelId="{E4137DD8-FEB5-4D3A-90DE-B15941253B4F}" type="parTrans" cxnId="{A519B262-37B2-4741-B4C8-D08F843421C9}">
      <dgm:prSet/>
      <dgm:spPr/>
      <dgm:t>
        <a:bodyPr/>
        <a:lstStyle/>
        <a:p>
          <a:endParaRPr lang="en-US"/>
        </a:p>
      </dgm:t>
    </dgm:pt>
    <dgm:pt modelId="{359368A9-47F0-4187-864A-D5C750251650}" type="sibTrans" cxnId="{A519B262-37B2-4741-B4C8-D08F843421C9}">
      <dgm:prSet/>
      <dgm:spPr/>
      <dgm:t>
        <a:bodyPr/>
        <a:lstStyle/>
        <a:p>
          <a:endParaRPr lang="en-US"/>
        </a:p>
      </dgm:t>
    </dgm:pt>
    <dgm:pt modelId="{CBB1F055-2322-4E23-87A9-117506C731EB}" type="pres">
      <dgm:prSet presAssocID="{CA2AF644-C128-4CD7-94E7-107F20FE2381}" presName="root" presStyleCnt="0">
        <dgm:presLayoutVars>
          <dgm:dir/>
          <dgm:resizeHandles val="exact"/>
        </dgm:presLayoutVars>
      </dgm:prSet>
      <dgm:spPr/>
    </dgm:pt>
    <dgm:pt modelId="{98E5789C-7FF2-4310-A22C-CD097E4E51E7}" type="pres">
      <dgm:prSet presAssocID="{F596349E-C0D3-4AFD-AB56-264BC4CDDE3E}" presName="compNode" presStyleCnt="0"/>
      <dgm:spPr/>
    </dgm:pt>
    <dgm:pt modelId="{E2C54EAF-7ECF-416C-8BD0-92DEC158857E}" type="pres">
      <dgm:prSet presAssocID="{F596349E-C0D3-4AFD-AB56-264BC4CDDE3E}" presName="bgRect" presStyleLbl="bgShp" presStyleIdx="0" presStyleCnt="2"/>
      <dgm:spPr/>
    </dgm:pt>
    <dgm:pt modelId="{18455ACC-E6F5-4069-B26C-7E54C386CDF9}" type="pres">
      <dgm:prSet presAssocID="{F596349E-C0D3-4AFD-AB56-264BC4CDDE3E}" presName="iconRect" presStyleLbl="node1" presStyleIdx="0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BDC471C8-4AB9-4B8C-939D-DD1A824E70DB}" type="pres">
      <dgm:prSet presAssocID="{F596349E-C0D3-4AFD-AB56-264BC4CDDE3E}" presName="spaceRect" presStyleCnt="0"/>
      <dgm:spPr/>
    </dgm:pt>
    <dgm:pt modelId="{81B511F7-C05B-4F5B-8583-225809B5C36D}" type="pres">
      <dgm:prSet presAssocID="{F596349E-C0D3-4AFD-AB56-264BC4CDDE3E}" presName="parTx" presStyleLbl="revTx" presStyleIdx="0" presStyleCnt="2">
        <dgm:presLayoutVars>
          <dgm:chMax val="0"/>
          <dgm:chPref val="0"/>
        </dgm:presLayoutVars>
      </dgm:prSet>
      <dgm:spPr/>
    </dgm:pt>
    <dgm:pt modelId="{B5BFF059-5C72-4976-8F2D-B0059B883693}" type="pres">
      <dgm:prSet presAssocID="{8F88AC58-C11C-4D84-BDE6-3FABD8674EA3}" presName="sibTrans" presStyleCnt="0"/>
      <dgm:spPr/>
    </dgm:pt>
    <dgm:pt modelId="{96C1DB2D-3825-4819-9D3C-1A8839BC5786}" type="pres">
      <dgm:prSet presAssocID="{702C5729-64C9-40BE-9F79-A3AAAE4E4434}" presName="compNode" presStyleCnt="0"/>
      <dgm:spPr/>
    </dgm:pt>
    <dgm:pt modelId="{0FC58EFA-EB9D-478E-8BB2-8A05B345904B}" type="pres">
      <dgm:prSet presAssocID="{702C5729-64C9-40BE-9F79-A3AAAE4E4434}" presName="bgRect" presStyleLbl="bgShp" presStyleIdx="1" presStyleCnt="2"/>
      <dgm:spPr/>
    </dgm:pt>
    <dgm:pt modelId="{06A42D45-06B0-4B05-8693-97BA1E8B49FF}" type="pres">
      <dgm:prSet presAssocID="{702C5729-64C9-40BE-9F79-A3AAAE4E4434}" presName="iconRect" presStyleLbl="node1" presStyleIdx="1" presStyleCnt="2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mote control"/>
        </a:ext>
      </dgm:extLst>
    </dgm:pt>
    <dgm:pt modelId="{CB50E072-7161-4CDD-8A13-0C6925BFAD46}" type="pres">
      <dgm:prSet presAssocID="{702C5729-64C9-40BE-9F79-A3AAAE4E4434}" presName="spaceRect" presStyleCnt="0"/>
      <dgm:spPr/>
    </dgm:pt>
    <dgm:pt modelId="{5CBB1DA1-FCE9-4205-8486-3284457F7950}" type="pres">
      <dgm:prSet presAssocID="{702C5729-64C9-40BE-9F79-A3AAAE4E4434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C12A8313-67AA-4373-9C21-53B3E1A6DD1B}" type="presOf" srcId="{F596349E-C0D3-4AFD-AB56-264BC4CDDE3E}" destId="{81B511F7-C05B-4F5B-8583-225809B5C36D}" srcOrd="0" destOrd="0" presId="urn:microsoft.com/office/officeart/2018/2/layout/IconVerticalSolidList"/>
    <dgm:cxn modelId="{2C8D555E-717A-42A7-AE38-CC05740AFEB5}" type="presOf" srcId="{CA2AF644-C128-4CD7-94E7-107F20FE2381}" destId="{CBB1F055-2322-4E23-87A9-117506C731EB}" srcOrd="0" destOrd="0" presId="urn:microsoft.com/office/officeart/2018/2/layout/IconVerticalSolidList"/>
    <dgm:cxn modelId="{A9152660-2EC2-4E18-8935-3BC0EB2A7CDF}" type="presOf" srcId="{702C5729-64C9-40BE-9F79-A3AAAE4E4434}" destId="{5CBB1DA1-FCE9-4205-8486-3284457F7950}" srcOrd="0" destOrd="0" presId="urn:microsoft.com/office/officeart/2018/2/layout/IconVerticalSolidList"/>
    <dgm:cxn modelId="{A519B262-37B2-4741-B4C8-D08F843421C9}" srcId="{CA2AF644-C128-4CD7-94E7-107F20FE2381}" destId="{702C5729-64C9-40BE-9F79-A3AAAE4E4434}" srcOrd="1" destOrd="0" parTransId="{E4137DD8-FEB5-4D3A-90DE-B15941253B4F}" sibTransId="{359368A9-47F0-4187-864A-D5C750251650}"/>
    <dgm:cxn modelId="{1F6F2F8E-332B-4BE3-A4FB-A1A4338A2671}" srcId="{CA2AF644-C128-4CD7-94E7-107F20FE2381}" destId="{F596349E-C0D3-4AFD-AB56-264BC4CDDE3E}" srcOrd="0" destOrd="0" parTransId="{95378620-83C8-48F8-A921-AB44A09A4E29}" sibTransId="{8F88AC58-C11C-4D84-BDE6-3FABD8674EA3}"/>
    <dgm:cxn modelId="{12878F65-2E3C-4E7D-84C8-0E14B0119E62}" type="presParOf" srcId="{CBB1F055-2322-4E23-87A9-117506C731EB}" destId="{98E5789C-7FF2-4310-A22C-CD097E4E51E7}" srcOrd="0" destOrd="0" presId="urn:microsoft.com/office/officeart/2018/2/layout/IconVerticalSolidList"/>
    <dgm:cxn modelId="{95F26EB1-713D-4F66-90CE-3F859C441537}" type="presParOf" srcId="{98E5789C-7FF2-4310-A22C-CD097E4E51E7}" destId="{E2C54EAF-7ECF-416C-8BD0-92DEC158857E}" srcOrd="0" destOrd="0" presId="urn:microsoft.com/office/officeart/2018/2/layout/IconVerticalSolidList"/>
    <dgm:cxn modelId="{D613C3F9-91C9-495A-B59F-F214142400D5}" type="presParOf" srcId="{98E5789C-7FF2-4310-A22C-CD097E4E51E7}" destId="{18455ACC-E6F5-4069-B26C-7E54C386CDF9}" srcOrd="1" destOrd="0" presId="urn:microsoft.com/office/officeart/2018/2/layout/IconVerticalSolidList"/>
    <dgm:cxn modelId="{A4306085-D6BB-479E-80A7-FC409E266BD6}" type="presParOf" srcId="{98E5789C-7FF2-4310-A22C-CD097E4E51E7}" destId="{BDC471C8-4AB9-4B8C-939D-DD1A824E70DB}" srcOrd="2" destOrd="0" presId="urn:microsoft.com/office/officeart/2018/2/layout/IconVerticalSolidList"/>
    <dgm:cxn modelId="{B8397AF8-A1DD-419C-AC03-528A3A7AEB18}" type="presParOf" srcId="{98E5789C-7FF2-4310-A22C-CD097E4E51E7}" destId="{81B511F7-C05B-4F5B-8583-225809B5C36D}" srcOrd="3" destOrd="0" presId="urn:microsoft.com/office/officeart/2018/2/layout/IconVerticalSolidList"/>
    <dgm:cxn modelId="{0610BE81-515B-4B16-ADC2-2BA05FA4CDB8}" type="presParOf" srcId="{CBB1F055-2322-4E23-87A9-117506C731EB}" destId="{B5BFF059-5C72-4976-8F2D-B0059B883693}" srcOrd="1" destOrd="0" presId="urn:microsoft.com/office/officeart/2018/2/layout/IconVerticalSolidList"/>
    <dgm:cxn modelId="{4315F446-C79B-42E5-AD9A-12B27DE27118}" type="presParOf" srcId="{CBB1F055-2322-4E23-87A9-117506C731EB}" destId="{96C1DB2D-3825-4819-9D3C-1A8839BC5786}" srcOrd="2" destOrd="0" presId="urn:microsoft.com/office/officeart/2018/2/layout/IconVerticalSolidList"/>
    <dgm:cxn modelId="{333E78DC-E414-45EB-B6F1-9F3C74840C72}" type="presParOf" srcId="{96C1DB2D-3825-4819-9D3C-1A8839BC5786}" destId="{0FC58EFA-EB9D-478E-8BB2-8A05B345904B}" srcOrd="0" destOrd="0" presId="urn:microsoft.com/office/officeart/2018/2/layout/IconVerticalSolidList"/>
    <dgm:cxn modelId="{F29BDFE7-F409-4B7C-9248-3C67746D4674}" type="presParOf" srcId="{96C1DB2D-3825-4819-9D3C-1A8839BC5786}" destId="{06A42D45-06B0-4B05-8693-97BA1E8B49FF}" srcOrd="1" destOrd="0" presId="urn:microsoft.com/office/officeart/2018/2/layout/IconVerticalSolidList"/>
    <dgm:cxn modelId="{85EEDE3B-A376-4C32-AD59-4FC68FA7C8ED}" type="presParOf" srcId="{96C1DB2D-3825-4819-9D3C-1A8839BC5786}" destId="{CB50E072-7161-4CDD-8A13-0C6925BFAD46}" srcOrd="2" destOrd="0" presId="urn:microsoft.com/office/officeart/2018/2/layout/IconVerticalSolidList"/>
    <dgm:cxn modelId="{1EB23DE3-42FD-4E5B-AA2E-F76551CA8D7D}" type="presParOf" srcId="{96C1DB2D-3825-4819-9D3C-1A8839BC5786}" destId="{5CBB1DA1-FCE9-4205-8486-3284457F795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724ABC-61FA-2A40-9801-FA1882A08FAB}">
      <dsp:nvSpPr>
        <dsp:cNvPr id="0" name=""/>
        <dsp:cNvSpPr/>
      </dsp:nvSpPr>
      <dsp:spPr>
        <a:xfrm>
          <a:off x="0" y="79715"/>
          <a:ext cx="6263640" cy="128663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2013 donations to U.S. healthcare institutions totaled </a:t>
          </a:r>
          <a:r>
            <a:rPr lang="en-US" sz="2300" b="1" kern="1200"/>
            <a:t>$9.2 Billion </a:t>
          </a:r>
          <a:endParaRPr lang="en-US" sz="2300" kern="1200"/>
        </a:p>
      </dsp:txBody>
      <dsp:txXfrm>
        <a:off x="62808" y="142523"/>
        <a:ext cx="6138024" cy="1161018"/>
      </dsp:txXfrm>
    </dsp:sp>
    <dsp:sp modelId="{B3DB84E7-4D56-4946-8E74-93413E639BF1}">
      <dsp:nvSpPr>
        <dsp:cNvPr id="0" name=""/>
        <dsp:cNvSpPr/>
      </dsp:nvSpPr>
      <dsp:spPr>
        <a:xfrm>
          <a:off x="0" y="1432589"/>
          <a:ext cx="6263640" cy="1286634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88%</a:t>
          </a:r>
          <a:r>
            <a:rPr lang="en-US" sz="2300" kern="1200"/>
            <a:t> of all Healthcare related gifts come from grateful patients and/or their families</a:t>
          </a:r>
        </a:p>
      </dsp:txBody>
      <dsp:txXfrm>
        <a:off x="62808" y="1495397"/>
        <a:ext cx="6138024" cy="1161018"/>
      </dsp:txXfrm>
    </dsp:sp>
    <dsp:sp modelId="{943CD078-5221-EE42-92A4-7A7D1D72902F}">
      <dsp:nvSpPr>
        <dsp:cNvPr id="0" name=""/>
        <dsp:cNvSpPr/>
      </dsp:nvSpPr>
      <dsp:spPr>
        <a:xfrm>
          <a:off x="0" y="2785464"/>
          <a:ext cx="6263640" cy="1286634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Grateful patients </a:t>
          </a:r>
          <a:r>
            <a:rPr lang="en-US" sz="2300" kern="1200"/>
            <a:t>are 30 times more likely </a:t>
          </a:r>
          <a:br>
            <a:rPr lang="en-US" sz="2300" kern="1200"/>
          </a:br>
          <a:r>
            <a:rPr lang="en-US" sz="2300" kern="1200"/>
            <a:t>to give if they see a connection to their physician </a:t>
          </a:r>
          <a:br>
            <a:rPr lang="en-US" sz="2300" kern="1200"/>
          </a:br>
          <a:r>
            <a:rPr lang="en-US" sz="2300" kern="1200"/>
            <a:t>or clinical staff person</a:t>
          </a:r>
        </a:p>
      </dsp:txBody>
      <dsp:txXfrm>
        <a:off x="62808" y="2848272"/>
        <a:ext cx="6138024" cy="1161018"/>
      </dsp:txXfrm>
    </dsp:sp>
    <dsp:sp modelId="{D15A478F-BB35-E24F-843B-ACFF94FC8090}">
      <dsp:nvSpPr>
        <dsp:cNvPr id="0" name=""/>
        <dsp:cNvSpPr/>
      </dsp:nvSpPr>
      <dsp:spPr>
        <a:xfrm>
          <a:off x="0" y="4138338"/>
          <a:ext cx="6263640" cy="128663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Not all </a:t>
          </a:r>
          <a:r>
            <a:rPr lang="en-US" sz="2300" b="1" kern="1200"/>
            <a:t>giving</a:t>
          </a:r>
          <a:r>
            <a:rPr lang="en-US" sz="2300" kern="1200"/>
            <a:t> is based on good medical outcomes – sometimes it is to change the future</a:t>
          </a:r>
        </a:p>
      </dsp:txBody>
      <dsp:txXfrm>
        <a:off x="62808" y="4201146"/>
        <a:ext cx="6138024" cy="11610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7A738F-1455-9141-AFE0-59579ABCB7EC}">
      <dsp:nvSpPr>
        <dsp:cNvPr id="0" name=""/>
        <dsp:cNvSpPr/>
      </dsp:nvSpPr>
      <dsp:spPr>
        <a:xfrm>
          <a:off x="0" y="57344"/>
          <a:ext cx="8382000" cy="1484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Medical staff </a:t>
          </a:r>
          <a:r>
            <a:rPr lang="en-US" sz="2700" b="1" kern="1200" dirty="0"/>
            <a:t>recognize</a:t>
          </a:r>
          <a:r>
            <a:rPr lang="en-US" sz="2700" kern="1200" dirty="0"/>
            <a:t> patients who </a:t>
          </a:r>
          <a:br>
            <a:rPr lang="en-US" sz="2700" kern="1200" dirty="0"/>
          </a:br>
          <a:r>
            <a:rPr lang="en-US" sz="2700" kern="1200" dirty="0"/>
            <a:t>have expressed gratitude for their patient </a:t>
          </a:r>
          <a:br>
            <a:rPr lang="en-US" sz="2700" kern="1200" dirty="0"/>
          </a:br>
          <a:r>
            <a:rPr lang="en-US" sz="2700" kern="1200" dirty="0"/>
            <a:t>care experience</a:t>
          </a:r>
        </a:p>
      </dsp:txBody>
      <dsp:txXfrm>
        <a:off x="72479" y="129823"/>
        <a:ext cx="8237042" cy="1339772"/>
      </dsp:txXfrm>
    </dsp:sp>
    <dsp:sp modelId="{492EFA29-BC3C-2843-9F56-8FD5F3A4B571}">
      <dsp:nvSpPr>
        <dsp:cNvPr id="0" name=""/>
        <dsp:cNvSpPr/>
      </dsp:nvSpPr>
      <dsp:spPr>
        <a:xfrm>
          <a:off x="0" y="1619834"/>
          <a:ext cx="8382000" cy="1484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Medical staff </a:t>
          </a:r>
          <a:r>
            <a:rPr lang="en-US" sz="2700" b="1" kern="1200" dirty="0"/>
            <a:t>reinforce</a:t>
          </a:r>
          <a:r>
            <a:rPr lang="en-US" sz="2700" kern="1200" dirty="0"/>
            <a:t> patient’s or family member’s desire to give</a:t>
          </a:r>
        </a:p>
      </dsp:txBody>
      <dsp:txXfrm>
        <a:off x="72479" y="1692313"/>
        <a:ext cx="8237042" cy="1339772"/>
      </dsp:txXfrm>
    </dsp:sp>
    <dsp:sp modelId="{88E143E5-3439-B944-A775-E4B371F3DA94}">
      <dsp:nvSpPr>
        <dsp:cNvPr id="0" name=""/>
        <dsp:cNvSpPr/>
      </dsp:nvSpPr>
      <dsp:spPr>
        <a:xfrm>
          <a:off x="0" y="3182324"/>
          <a:ext cx="8382000" cy="1484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Medical staff </a:t>
          </a:r>
          <a:r>
            <a:rPr lang="en-US" sz="2700" b="1" kern="1200" dirty="0"/>
            <a:t>refer</a:t>
          </a:r>
          <a:r>
            <a:rPr lang="en-US" sz="2700" kern="1200" dirty="0"/>
            <a:t> patient or family member to philanthropy office</a:t>
          </a:r>
        </a:p>
      </dsp:txBody>
      <dsp:txXfrm>
        <a:off x="72479" y="3254803"/>
        <a:ext cx="8237042" cy="13397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A6E59B-ABC8-5049-BF1D-635ED9C22353}">
      <dsp:nvSpPr>
        <dsp:cNvPr id="0" name=""/>
        <dsp:cNvSpPr/>
      </dsp:nvSpPr>
      <dsp:spPr>
        <a:xfrm>
          <a:off x="0" y="514863"/>
          <a:ext cx="2523379" cy="1514027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You have little time for additional activities.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/>
            <a:t>This is a process that is easy and efficient.</a:t>
          </a:r>
          <a:endParaRPr lang="en-US" sz="2000" kern="1200"/>
        </a:p>
      </dsp:txBody>
      <dsp:txXfrm>
        <a:off x="0" y="514863"/>
        <a:ext cx="2523379" cy="1514027"/>
      </dsp:txXfrm>
    </dsp:sp>
    <dsp:sp modelId="{D602ECB7-98DF-B14E-80F3-1831AB9B1C20}">
      <dsp:nvSpPr>
        <dsp:cNvPr id="0" name=""/>
        <dsp:cNvSpPr/>
      </dsp:nvSpPr>
      <dsp:spPr>
        <a:xfrm>
          <a:off x="2775717" y="514863"/>
          <a:ext cx="2523379" cy="1514027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You don’t want to ask your patients for money. 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/>
            <a:t>I’ll do that for you.</a:t>
          </a:r>
          <a:endParaRPr lang="en-US" sz="2000" kern="1200"/>
        </a:p>
      </dsp:txBody>
      <dsp:txXfrm>
        <a:off x="2775717" y="514863"/>
        <a:ext cx="2523379" cy="1514027"/>
      </dsp:txXfrm>
    </dsp:sp>
    <dsp:sp modelId="{922EDBE3-FEB1-0E47-A30E-226E08B5FFE6}">
      <dsp:nvSpPr>
        <dsp:cNvPr id="0" name=""/>
        <dsp:cNvSpPr/>
      </dsp:nvSpPr>
      <dsp:spPr>
        <a:xfrm>
          <a:off x="5551435" y="514863"/>
          <a:ext cx="2523379" cy="151402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You may have concerns about HIPAA. 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/>
            <a:t>This system is HIPAA compliant.</a:t>
          </a:r>
          <a:endParaRPr lang="en-US" sz="2000" kern="1200"/>
        </a:p>
      </dsp:txBody>
      <dsp:txXfrm>
        <a:off x="5551435" y="514863"/>
        <a:ext cx="2523379" cy="15140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75190A-8B09-9A48-8FB6-0396B85BDCB2}">
      <dsp:nvSpPr>
        <dsp:cNvPr id="0" name=""/>
        <dsp:cNvSpPr/>
      </dsp:nvSpPr>
      <dsp:spPr>
        <a:xfrm>
          <a:off x="0" y="33263"/>
          <a:ext cx="6263640" cy="12472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b="1" kern="1200"/>
            <a:t>Recognize</a:t>
          </a:r>
          <a:endParaRPr lang="en-US" sz="5200" kern="1200"/>
        </a:p>
      </dsp:txBody>
      <dsp:txXfrm>
        <a:off x="60884" y="94147"/>
        <a:ext cx="6141872" cy="1125452"/>
      </dsp:txXfrm>
    </dsp:sp>
    <dsp:sp modelId="{5E0C744D-9713-2445-AF17-56D9968D5E87}">
      <dsp:nvSpPr>
        <dsp:cNvPr id="0" name=""/>
        <dsp:cNvSpPr/>
      </dsp:nvSpPr>
      <dsp:spPr>
        <a:xfrm>
          <a:off x="0" y="1430243"/>
          <a:ext cx="6263640" cy="124722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b="1" kern="1200"/>
            <a:t>Reinforce</a:t>
          </a:r>
          <a:endParaRPr lang="en-US" sz="5200" kern="1200"/>
        </a:p>
      </dsp:txBody>
      <dsp:txXfrm>
        <a:off x="60884" y="1491127"/>
        <a:ext cx="6141872" cy="1125452"/>
      </dsp:txXfrm>
    </dsp:sp>
    <dsp:sp modelId="{5A0D7CB9-3750-E14E-B1C6-85B826B34056}">
      <dsp:nvSpPr>
        <dsp:cNvPr id="0" name=""/>
        <dsp:cNvSpPr/>
      </dsp:nvSpPr>
      <dsp:spPr>
        <a:xfrm>
          <a:off x="0" y="2827223"/>
          <a:ext cx="6263640" cy="124722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b="1" kern="1200"/>
            <a:t>Refer</a:t>
          </a:r>
          <a:endParaRPr lang="en-US" sz="5200" kern="1200"/>
        </a:p>
      </dsp:txBody>
      <dsp:txXfrm>
        <a:off x="60884" y="2888107"/>
        <a:ext cx="6141872" cy="1125452"/>
      </dsp:txXfrm>
    </dsp:sp>
    <dsp:sp modelId="{0BC8331D-018E-D04B-B846-031C755C656B}">
      <dsp:nvSpPr>
        <dsp:cNvPr id="0" name=""/>
        <dsp:cNvSpPr/>
      </dsp:nvSpPr>
      <dsp:spPr>
        <a:xfrm>
          <a:off x="0" y="4224204"/>
          <a:ext cx="6263640" cy="12472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b="1" i="1" kern="1200"/>
            <a:t>+ Rejuvenate</a:t>
          </a:r>
          <a:endParaRPr lang="en-US" sz="5200" kern="1200"/>
        </a:p>
      </dsp:txBody>
      <dsp:txXfrm>
        <a:off x="60884" y="4285088"/>
        <a:ext cx="6141872" cy="11254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54EAF-7ECF-416C-8BD0-92DEC158857E}">
      <dsp:nvSpPr>
        <dsp:cNvPr id="0" name=""/>
        <dsp:cNvSpPr/>
      </dsp:nvSpPr>
      <dsp:spPr>
        <a:xfrm>
          <a:off x="0" y="874238"/>
          <a:ext cx="6117335" cy="16556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455ACC-E6F5-4069-B26C-7E54C386CDF9}">
      <dsp:nvSpPr>
        <dsp:cNvPr id="0" name=""/>
        <dsp:cNvSpPr/>
      </dsp:nvSpPr>
      <dsp:spPr>
        <a:xfrm>
          <a:off x="500821" y="1246750"/>
          <a:ext cx="910583" cy="91058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B511F7-C05B-4F5B-8583-225809B5C36D}">
      <dsp:nvSpPr>
        <dsp:cNvPr id="0" name=""/>
        <dsp:cNvSpPr/>
      </dsp:nvSpPr>
      <dsp:spPr>
        <a:xfrm>
          <a:off x="1912225" y="874238"/>
          <a:ext cx="4146362" cy="1760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341" tIns="186341" rIns="186341" bIns="18634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Linda Gottfried, </a:t>
          </a:r>
          <a:br>
            <a:rPr lang="en-US" sz="1600" b="1" kern="1200" dirty="0"/>
          </a:br>
          <a:r>
            <a:rPr lang="en-US" sz="1600" b="1" kern="1200" dirty="0"/>
            <a:t>Director of Philanthropy</a:t>
          </a:r>
          <a:br>
            <a:rPr lang="en-US" sz="1600" kern="1200" dirty="0"/>
          </a:br>
          <a:r>
            <a:rPr lang="en-US" sz="1600" kern="1200" dirty="0">
              <a:hlinkClick xmlns:r="http://schemas.openxmlformats.org/officeDocument/2006/relationships" r:id="rId3"/>
            </a:rPr>
            <a:t>lindagottfried@southernmarylandhospital.com</a:t>
          </a:r>
          <a:endParaRPr lang="en-US" sz="1600" kern="1200" dirty="0"/>
        </a:p>
      </dsp:txBody>
      <dsp:txXfrm>
        <a:off x="1912225" y="874238"/>
        <a:ext cx="4146362" cy="1760699"/>
      </dsp:txXfrm>
    </dsp:sp>
    <dsp:sp modelId="{0FC58EFA-EB9D-478E-8BB2-8A05B345904B}">
      <dsp:nvSpPr>
        <dsp:cNvPr id="0" name=""/>
        <dsp:cNvSpPr/>
      </dsp:nvSpPr>
      <dsp:spPr>
        <a:xfrm>
          <a:off x="0" y="3061774"/>
          <a:ext cx="6117335" cy="16556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A42D45-06B0-4B05-8693-97BA1E8B49FF}">
      <dsp:nvSpPr>
        <dsp:cNvPr id="0" name=""/>
        <dsp:cNvSpPr/>
      </dsp:nvSpPr>
      <dsp:spPr>
        <a:xfrm>
          <a:off x="500821" y="3434285"/>
          <a:ext cx="910583" cy="910583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BB1DA1-FCE9-4205-8486-3284457F7950}">
      <dsp:nvSpPr>
        <dsp:cNvPr id="0" name=""/>
        <dsp:cNvSpPr/>
      </dsp:nvSpPr>
      <dsp:spPr>
        <a:xfrm>
          <a:off x="1912225" y="3061774"/>
          <a:ext cx="4146362" cy="1760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341" tIns="186341" rIns="186341" bIns="18634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301-856-7193</a:t>
          </a:r>
          <a:endParaRPr lang="en-US" sz="2500" kern="1200" dirty="0"/>
        </a:p>
      </dsp:txBody>
      <dsp:txXfrm>
        <a:off x="1912225" y="3061774"/>
        <a:ext cx="4146362" cy="1760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5EDD2E0F-8018-4392-9467-F0499DA148C8}" type="datetimeFigureOut">
              <a:rPr lang="en-US" smtClean="0"/>
              <a:pPr/>
              <a:t>1/6/22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E41EE5AD-AF3C-4ABA-9AF0-D015475E59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62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F0CB2DCD-1A28-461F-A856-9F81FDC0701D}" type="datetimeFigureOut">
              <a:rPr lang="en-US" smtClean="0"/>
              <a:pPr/>
              <a:t>1/6/22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703263"/>
            <a:ext cx="62484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6CAB56E8-DBB6-42F0-9C0F-29AF1A67D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01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03263"/>
            <a:ext cx="6248400" cy="3514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B56E8-DBB6-42F0-9C0F-29AF1A67D0E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87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03263"/>
            <a:ext cx="6248400" cy="3514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Chad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B56E8-DBB6-42F0-9C0F-29AF1A67D0E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96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03263"/>
            <a:ext cx="6248400" cy="3514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Jim slide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B56E8-DBB6-42F0-9C0F-29AF1A67D0E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70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03263"/>
            <a:ext cx="6248400" cy="3514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Chad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B56E8-DBB6-42F0-9C0F-29AF1A67D0E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96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03263"/>
            <a:ext cx="6248400" cy="3514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Chad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B56E8-DBB6-42F0-9C0F-29AF1A67D0E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96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03263"/>
            <a:ext cx="6248400" cy="3514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Chad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B56E8-DBB6-42F0-9C0F-29AF1A67D0E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96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03263"/>
            <a:ext cx="6248400" cy="3514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Chad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B56E8-DBB6-42F0-9C0F-29AF1A67D0E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96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03263"/>
            <a:ext cx="6248400" cy="3514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Chad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B56E8-DBB6-42F0-9C0F-29AF1A67D0E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96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B4E-BB4E-401E-8BB6-D69E63A24259}" type="datetimeFigureOut">
              <a:rPr lang="en-US" smtClean="0"/>
              <a:pPr/>
              <a:t>1/6/22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3221-0B6A-484D-8FB8-99574FB032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19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B4E-BB4E-401E-8BB6-D69E63A24259}" type="datetimeFigureOut">
              <a:rPr lang="en-US" smtClean="0"/>
              <a:pPr/>
              <a:t>1/6/22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3221-0B6A-484D-8FB8-99574FB032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5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B4E-BB4E-401E-8BB6-D69E63A24259}" type="datetimeFigureOut">
              <a:rPr lang="en-US" smtClean="0"/>
              <a:pPr/>
              <a:t>1/6/22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3221-0B6A-484D-8FB8-99574FB032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0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B4E-BB4E-401E-8BB6-D69E63A24259}" type="datetimeFigureOut">
              <a:rPr lang="en-US" smtClean="0"/>
              <a:pPr/>
              <a:t>1/6/22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3221-0B6A-484D-8FB8-99574FB032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B4E-BB4E-401E-8BB6-D69E63A24259}" type="datetimeFigureOut">
              <a:rPr lang="en-US" smtClean="0"/>
              <a:pPr/>
              <a:t>1/6/22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3221-0B6A-484D-8FB8-99574FB032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B4E-BB4E-401E-8BB6-D69E63A24259}" type="datetimeFigureOut">
              <a:rPr lang="en-US" smtClean="0"/>
              <a:pPr/>
              <a:t>1/6/22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3221-0B6A-484D-8FB8-99574FB032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2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B4E-BB4E-401E-8BB6-D69E63A24259}" type="datetimeFigureOut">
              <a:rPr lang="en-US" smtClean="0"/>
              <a:pPr/>
              <a:t>1/6/22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3221-0B6A-484D-8FB8-99574FB032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6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B4E-BB4E-401E-8BB6-D69E63A24259}" type="datetimeFigureOut">
              <a:rPr lang="en-US" smtClean="0"/>
              <a:pPr/>
              <a:t>1/6/22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3221-0B6A-484D-8FB8-99574FB032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4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B4E-BB4E-401E-8BB6-D69E63A24259}" type="datetimeFigureOut">
              <a:rPr lang="en-US" smtClean="0"/>
              <a:pPr/>
              <a:t>1/6/22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3221-0B6A-484D-8FB8-99574FB032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71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B4E-BB4E-401E-8BB6-D69E63A24259}" type="datetimeFigureOut">
              <a:rPr lang="en-US" smtClean="0"/>
              <a:pPr/>
              <a:t>1/6/22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3221-0B6A-484D-8FB8-99574FB032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8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B4E-BB4E-401E-8BB6-D69E63A24259}" type="datetimeFigureOut">
              <a:rPr lang="en-US" smtClean="0"/>
              <a:pPr/>
              <a:t>1/6/22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3221-0B6A-484D-8FB8-99574FB032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34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25B4E-BB4E-401E-8BB6-D69E63A24259}" type="datetimeFigureOut">
              <a:rPr lang="en-US" smtClean="0"/>
              <a:pPr/>
              <a:t>1/6/22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63221-0B6A-484D-8FB8-99574FB032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3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8D58E966-456A-48F4-81B4-C4D0C00206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5">
            <a:extLst>
              <a:ext uri="{FF2B5EF4-FFF2-40B4-BE49-F238E27FC236}">
                <a16:creationId xmlns:a16="http://schemas.microsoft.com/office/drawing/2014/main" id="{5523C670-74D7-4ED8-BA51-B6FB65570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54331" y="1756600"/>
            <a:ext cx="1080325" cy="4736395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6">
            <a:extLst>
              <a:ext uri="{FF2B5EF4-FFF2-40B4-BE49-F238E27FC236}">
                <a16:creationId xmlns:a16="http://schemas.microsoft.com/office/drawing/2014/main" id="{BAEEE533-7CA5-4134-A14A-8575F66C6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846901" y="1357766"/>
            <a:ext cx="687754" cy="430312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7">
            <a:extLst>
              <a:ext uri="{FF2B5EF4-FFF2-40B4-BE49-F238E27FC236}">
                <a16:creationId xmlns:a16="http://schemas.microsoft.com/office/drawing/2014/main" id="{E64B7817-E956-406B-A85B-5AEF36B1F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848912" y="1135060"/>
            <a:ext cx="409371" cy="416921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Rectangle 8">
            <a:extLst>
              <a:ext uri="{FF2B5EF4-FFF2-40B4-BE49-F238E27FC236}">
                <a16:creationId xmlns:a16="http://schemas.microsoft.com/office/drawing/2014/main" id="{92FC9C1F-8CBA-4083-8724-3735C556D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1691" y="1124043"/>
            <a:ext cx="6477233" cy="39781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599" y="1445775"/>
            <a:ext cx="5385391" cy="3342435"/>
          </a:xfrm>
        </p:spPr>
        <p:txBody>
          <a:bodyPr anchor="ctr">
            <a:normAutofit/>
          </a:bodyPr>
          <a:lstStyle/>
          <a:p>
            <a:pPr algn="r"/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Grateful Patients and Families </a:t>
            </a:r>
            <a:endParaRPr lang="en-US" b="1" i="1">
              <a:solidFill>
                <a:srgbClr val="FFFFFF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4ACD57B-F90C-E045-9BF6-B7624426FA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7225" y="1483341"/>
            <a:ext cx="3682853" cy="3472651"/>
          </a:xfrm>
        </p:spPr>
        <p:txBody>
          <a:bodyPr anchor="ctr">
            <a:normAutofit/>
          </a:bodyPr>
          <a:lstStyle/>
          <a:p>
            <a:pPr algn="l"/>
            <a:r>
              <a:rPr 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Creating a meaningful partnership between medical staff and philanthropy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610252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Philanthropy Partnership Process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78708" y="885651"/>
            <a:ext cx="6525220" cy="4616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It all starts with the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patient’s experience</a:t>
            </a:r>
            <a:r>
              <a:rPr lang="en-US" sz="2400" dirty="0"/>
              <a:t> with you and the hospital – every aspect of the patient’s experience has an impact</a:t>
            </a:r>
          </a:p>
        </p:txBody>
      </p:sp>
    </p:spTree>
    <p:extLst>
      <p:ext uri="{BB962C8B-B14F-4D97-AF65-F5344CB8AC3E}">
        <p14:creationId xmlns:p14="http://schemas.microsoft.com/office/powerpoint/2010/main" val="1897664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Step 1: Recognize Gratitude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78708" y="885651"/>
            <a:ext cx="6525220" cy="4616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lvl="1" defTabSz="914400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You or your staff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recognize</a:t>
            </a:r>
            <a:r>
              <a:rPr lang="en-US" sz="2400" dirty="0"/>
              <a:t> a grateful patient and/or family member through </a:t>
            </a:r>
          </a:p>
          <a:p>
            <a:pPr lvl="2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A received written note of thanks</a:t>
            </a:r>
          </a:p>
          <a:p>
            <a:pPr lvl="2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A discussion with you or your staff</a:t>
            </a:r>
          </a:p>
          <a:p>
            <a:pPr lvl="2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A Facebook post</a:t>
            </a:r>
          </a:p>
          <a:p>
            <a:pPr lvl="2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A phone call 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7664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Step 2: Referral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78708" y="885651"/>
            <a:ext cx="6525220" cy="4616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lvl="1" defTabSz="914400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You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</a:t>
            </a:r>
            <a:r>
              <a:rPr lang="en-US" sz="2400" dirty="0"/>
              <a:t> grateful patient and/or family member to Philanthropy through </a:t>
            </a:r>
          </a:p>
          <a:p>
            <a:pPr lvl="2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An letter of introduction</a:t>
            </a:r>
          </a:p>
          <a:p>
            <a:pPr lvl="2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Email</a:t>
            </a:r>
          </a:p>
          <a:p>
            <a:pPr lvl="2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Personal phone call</a:t>
            </a:r>
          </a:p>
          <a:p>
            <a:pPr lvl="2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In-person meeting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7664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Step 3: Research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78708" y="885651"/>
            <a:ext cx="6525220" cy="4616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lvl="1" defTabSz="914400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Philanthropy officer conducts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</a:t>
            </a:r>
            <a:r>
              <a:rPr lang="en-US" sz="2400" dirty="0"/>
              <a:t> of grateful patient and/or family member to determine</a:t>
            </a:r>
          </a:p>
          <a:p>
            <a:pPr lvl="2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Type of gift</a:t>
            </a:r>
          </a:p>
          <a:p>
            <a:pPr lvl="2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Capacity and inclination to give</a:t>
            </a:r>
          </a:p>
          <a:p>
            <a:pPr lvl="2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Clinical area of interest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7664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 4: </a:t>
            </a:r>
            <a:r>
              <a:rPr lang="en-US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Identify Area of Interest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78708" y="885651"/>
            <a:ext cx="6525220" cy="4616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lvl="1" defTabSz="914400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Philanthropy officer involves medical staff </a:t>
            </a:r>
            <a:br>
              <a:rPr lang="en-US" sz="2400" dirty="0"/>
            </a:br>
            <a:r>
              <a:rPr lang="en-US" sz="2400" dirty="0"/>
              <a:t>in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cultivation process </a:t>
            </a:r>
            <a:r>
              <a:rPr lang="en-US" sz="2400" dirty="0"/>
              <a:t>NOT solicitation of gift</a:t>
            </a:r>
          </a:p>
          <a:p>
            <a:pPr lvl="2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Tour of facility</a:t>
            </a:r>
          </a:p>
          <a:p>
            <a:pPr lvl="2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Discussion of medical specialty, newest advances in technology, or research</a:t>
            </a:r>
          </a:p>
          <a:p>
            <a:pPr lvl="2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Share a meal or cup of coffee</a:t>
            </a:r>
          </a:p>
        </p:txBody>
      </p:sp>
    </p:spTree>
    <p:extLst>
      <p:ext uri="{BB962C8B-B14F-4D97-AF65-F5344CB8AC3E}">
        <p14:creationId xmlns:p14="http://schemas.microsoft.com/office/powerpoint/2010/main" val="1897664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Three “R’s” + One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C6A0E4-78B8-49FA-B29D-4379300AB2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294654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en-US" sz="5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Philanthropy at MSMHC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1999B20-6058-4C55-882E-A1FB050B6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2569464"/>
            <a:ext cx="242107" cy="1340860"/>
            <a:chOff x="56167" y="2761488"/>
            <a:chExt cx="242107" cy="1340860"/>
          </a:xfrm>
        </p:grpSpPr>
        <p:sp>
          <p:nvSpPr>
            <p:cNvPr id="14" name="Rectangle 2">
              <a:extLst>
                <a:ext uri="{FF2B5EF4-FFF2-40B4-BE49-F238E27FC236}">
                  <a16:creationId xmlns:a16="http://schemas.microsoft.com/office/drawing/2014/main" id="{168AC90C-344A-4A64-BC4B-AEE98034B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59">
              <a:extLst>
                <a:ext uri="{FF2B5EF4-FFF2-40B4-BE49-F238E27FC236}">
                  <a16:creationId xmlns:a16="http://schemas.microsoft.com/office/drawing/2014/main" id="{47AEB9AE-7E63-42CA-A3E5-F8EF7D8CA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076031FA-B93F-4A7D-AE66-85ADC613E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59">
              <a:extLst>
                <a:ext uri="{FF2B5EF4-FFF2-40B4-BE49-F238E27FC236}">
                  <a16:creationId xmlns:a16="http://schemas.microsoft.com/office/drawing/2014/main" id="{0C1FC8D1-E08A-4B12-A48F-BF225E5B0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F62D5F69-2C82-4007-8EF0-EBC9C2350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59">
              <a:extLst>
                <a:ext uri="{FF2B5EF4-FFF2-40B4-BE49-F238E27FC236}">
                  <a16:creationId xmlns:a16="http://schemas.microsoft.com/office/drawing/2014/main" id="{677FAED6-5057-4B80-B1CF-196DC022B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CE77C39F-572F-4435-85B4-9E9A35CF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B3283BD4-0BC4-41D1-B09B-CBDC4292C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BA3E687B-951E-45B2-BEFE-4CBEB32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A49870CA-6E02-4787-82A6-28C0CB6B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5639C028-DD6E-4E69-AE6E-1CC158EDC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B1CD1FE8-3027-45AA-AD53-5B131FB03D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1FD2B706-0BB9-4A30-9206-252E09AE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D5783E13-BA0A-4F1E-A4F0-BFC9FF1035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D0847D6C-8036-43A9-BA3E-D1E892888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59">
              <a:extLst>
                <a:ext uri="{FF2B5EF4-FFF2-40B4-BE49-F238E27FC236}">
                  <a16:creationId xmlns:a16="http://schemas.microsoft.com/office/drawing/2014/main" id="{1D610CBF-7C35-498A-9BDD-A2954A7CA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BCB60915-0422-4144-87E9-2289DBC04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9D64F486-DA93-45CE-9075-4110C67F1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DA8356F6-E822-44E0-8A11-33E5A5432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C825C106-0BD3-41C1-8520-50F54BD67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305B708-323A-46F9-9495-9DA527C35C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882741"/>
              </p:ext>
            </p:extLst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Philanthropy?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b="1"/>
          </a:p>
          <a:p>
            <a:pPr marL="0" indent="0">
              <a:buNone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“Philanthropy flows from a loving heart, not an overstuffed wallet.”</a:t>
            </a:r>
          </a:p>
          <a:p>
            <a:pPr marL="0" indent="0">
              <a:buNone/>
            </a:pPr>
            <a:r>
              <a:rPr lang="en-US" sz="2400" i="1"/>
              <a:t>-Douglas M. Lawson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740" y="620392"/>
            <a:ext cx="3894859" cy="5504688"/>
          </a:xfrm>
        </p:spPr>
        <p:txBody>
          <a:bodyPr>
            <a:normAutofit/>
          </a:bodyPr>
          <a:lstStyle/>
          <a:p>
            <a:r>
              <a:rPr 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Healthcare Philanthropy Facts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738DB3C-6C35-469B-8A75-55DC60AAFB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125770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It Important?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healthcare costs escalate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reimbursements decline, philanthropy is more crucial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 ever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Here, Why Now?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 problem can be solved 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the same level of consciousness that created it.”</a:t>
            </a:r>
          </a:p>
          <a:p>
            <a:pPr marL="0" indent="0">
              <a:buNone/>
            </a:pPr>
            <a:r>
              <a:rPr lang="en-US" i="1"/>
              <a:t>-Albert Einstein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Doing What Works!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Eldadah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+ 1 Grateful Patient =</a:t>
            </a:r>
          </a:p>
          <a:p>
            <a:pPr marL="693738" lvl="1" indent="-347663"/>
            <a:r>
              <a:rPr lang="en-US" dirty="0">
                <a:solidFill>
                  <a:schemeClr val="bg1"/>
                </a:solidFill>
              </a:rPr>
              <a:t>$2 million dollar donation resulting in a</a:t>
            </a:r>
          </a:p>
          <a:p>
            <a:pPr marL="693738" lvl="1" indent="-347663"/>
            <a:r>
              <a:rPr lang="en-US" dirty="0">
                <a:solidFill>
                  <a:schemeClr val="bg1"/>
                </a:solidFill>
              </a:rPr>
              <a:t>$6 million dollar renovation of the electrophysiology center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Three “R’s”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68A3F0-6F92-4B04-80D3-8819AC2BB5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1012840"/>
              </p:ext>
            </p:extLst>
          </p:nvPr>
        </p:nvGraphicFramePr>
        <p:xfrm>
          <a:off x="1981200" y="1447801"/>
          <a:ext cx="83820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76705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$250,000 Mistake</a:t>
            </a:r>
          </a:p>
        </p:txBody>
      </p:sp>
      <p:sp>
        <p:nvSpPr>
          <p:cNvPr id="31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>
              <a:solidFill>
                <a:srgbClr val="FEFFFF"/>
              </a:solidFill>
            </a:endParaRPr>
          </a:p>
          <a:p>
            <a:pPr marL="0" indent="0">
              <a:buNone/>
            </a:pPr>
            <a:r>
              <a:rPr lang="en-US" sz="2400">
                <a:solidFill>
                  <a:srgbClr val="FEFFFF"/>
                </a:solidFill>
              </a:rPr>
              <a:t>Please don’t make the </a:t>
            </a:r>
            <a:br>
              <a:rPr lang="en-US" sz="2400">
                <a:solidFill>
                  <a:srgbClr val="FEFFFF"/>
                </a:solidFill>
              </a:rPr>
            </a:br>
            <a:r>
              <a:rPr lang="en-US" sz="2400" b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Quarter of a Million Dollar </a:t>
            </a:r>
            <a:br>
              <a:rPr lang="en-US" sz="2400">
                <a:solidFill>
                  <a:srgbClr val="FEFFFF"/>
                </a:solidFill>
              </a:rPr>
            </a:br>
            <a:r>
              <a:rPr lang="en-US" sz="2400">
                <a:solidFill>
                  <a:srgbClr val="FEFFFF"/>
                </a:solidFill>
              </a:rPr>
              <a:t>Mistake!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 Your Concerns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8A0D497-86A9-45A1-A5E0-9AFB69EFE2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717524"/>
              </p:ext>
            </p:extLst>
          </p:nvPr>
        </p:nvGraphicFramePr>
        <p:xfrm>
          <a:off x="1285240" y="2921000"/>
          <a:ext cx="8074815" cy="2543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37858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3CB7572A9B55448971805462D81A45" ma:contentTypeVersion="0" ma:contentTypeDescription="Create a new document." ma:contentTypeScope="" ma:versionID="de62a5e4eee1b5db2aca12f40dd22d3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87F8655-8E03-4C98-9DA9-01902849C6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844A53-0A81-45EF-8897-C55F9367D4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A8EA561-C13D-49EA-9A5B-424A235DCC90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4981</TotalTime>
  <Words>517</Words>
  <Application>Microsoft Macintosh PowerPoint</Application>
  <PresentationFormat>Widescreen</PresentationFormat>
  <Paragraphs>84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Grateful Patients and Families </vt:lpstr>
      <vt:lpstr>What is Philanthropy?</vt:lpstr>
      <vt:lpstr>Healthcare Philanthropy Facts</vt:lpstr>
      <vt:lpstr>Why Is It Important?</vt:lpstr>
      <vt:lpstr>Why Here, Why Now?</vt:lpstr>
      <vt:lpstr>Doing What Works!</vt:lpstr>
      <vt:lpstr>The Three “R’s”</vt:lpstr>
      <vt:lpstr>$250,000 Mistake</vt:lpstr>
      <vt:lpstr>Understand Your Concerns</vt:lpstr>
      <vt:lpstr>Philanthropy Partnership Process</vt:lpstr>
      <vt:lpstr>Step 1: Recognize Gratitude</vt:lpstr>
      <vt:lpstr>Step 2: Referral</vt:lpstr>
      <vt:lpstr>Step 3: Research</vt:lpstr>
      <vt:lpstr>Step 4: Identify Area of Interest</vt:lpstr>
      <vt:lpstr>The Three “R’s” + One</vt:lpstr>
      <vt:lpstr>Philanthropy at MSMHC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Grateful Patient  Philanthropic Program</dc:title>
  <dc:creator>Chad and Kim</dc:creator>
  <cp:lastModifiedBy>Jenny Love</cp:lastModifiedBy>
  <cp:revision>134</cp:revision>
  <dcterms:created xsi:type="dcterms:W3CDTF">2012-05-14T10:19:53Z</dcterms:created>
  <dcterms:modified xsi:type="dcterms:W3CDTF">2022-01-06T18:25:03Z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0x010100F83CB7572A9B55448971805462D81A45</vt:lpwstr>
  </property>
</Properties>
</file>