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4"/>
    <p:sldMasterId id="2147483664" r:id="rId5"/>
    <p:sldMasterId id="2147483686" r:id="rId6"/>
    <p:sldMasterId id="2147483684" r:id="rId7"/>
  </p:sldMasterIdLst>
  <p:notesMasterIdLst>
    <p:notesMasterId r:id="rId29"/>
  </p:notesMasterIdLst>
  <p:handoutMasterIdLst>
    <p:handoutMasterId r:id="rId30"/>
  </p:handoutMasterIdLst>
  <p:sldIdLst>
    <p:sldId id="506" r:id="rId8"/>
    <p:sldId id="471" r:id="rId9"/>
    <p:sldId id="495" r:id="rId10"/>
    <p:sldId id="496" r:id="rId11"/>
    <p:sldId id="501" r:id="rId12"/>
    <p:sldId id="502" r:id="rId13"/>
    <p:sldId id="517" r:id="rId14"/>
    <p:sldId id="472" r:id="rId15"/>
    <p:sldId id="508" r:id="rId16"/>
    <p:sldId id="510" r:id="rId17"/>
    <p:sldId id="509" r:id="rId18"/>
    <p:sldId id="512" r:id="rId19"/>
    <p:sldId id="518" r:id="rId20"/>
    <p:sldId id="511" r:id="rId21"/>
    <p:sldId id="475" r:id="rId22"/>
    <p:sldId id="486" r:id="rId23"/>
    <p:sldId id="513" r:id="rId24"/>
    <p:sldId id="515" r:id="rId25"/>
    <p:sldId id="516" r:id="rId26"/>
    <p:sldId id="514" r:id="rId27"/>
    <p:sldId id="507" r:id="rId28"/>
  </p:sldIdLst>
  <p:sldSz cx="9144000" cy="6858000" type="letter"/>
  <p:notesSz cx="68580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01">
          <p15:clr>
            <a:srgbClr val="A4A3A4"/>
          </p15:clr>
        </p15:guide>
        <p15:guide id="2" orient="horz" pos="647">
          <p15:clr>
            <a:srgbClr val="A4A3A4"/>
          </p15:clr>
        </p15:guide>
        <p15:guide id="3" orient="horz" pos="145">
          <p15:clr>
            <a:srgbClr val="A4A3A4"/>
          </p15:clr>
        </p15:guide>
        <p15:guide id="4" orient="horz" pos="1607">
          <p15:clr>
            <a:srgbClr val="A4A3A4"/>
          </p15:clr>
        </p15:guide>
        <p15:guide id="5" orient="horz" pos="2080">
          <p15:clr>
            <a:srgbClr val="A4A3A4"/>
          </p15:clr>
        </p15:guide>
        <p15:guide id="6" orient="horz" pos="1007">
          <p15:clr>
            <a:srgbClr val="A4A3A4"/>
          </p15:clr>
        </p15:guide>
        <p15:guide id="7" orient="horz" pos="1224">
          <p15:clr>
            <a:srgbClr val="A4A3A4"/>
          </p15:clr>
        </p15:guide>
        <p15:guide id="8" orient="horz" pos="859">
          <p15:clr>
            <a:srgbClr val="A4A3A4"/>
          </p15:clr>
        </p15:guide>
        <p15:guide id="9" pos="288">
          <p15:clr>
            <a:srgbClr val="A4A3A4"/>
          </p15:clr>
        </p15:guide>
        <p15:guide id="10" pos="5467">
          <p15:clr>
            <a:srgbClr val="A4A3A4"/>
          </p15:clr>
        </p15:guide>
        <p15:guide id="11" pos="2878">
          <p15:clr>
            <a:srgbClr val="A4A3A4"/>
          </p15:clr>
        </p15:guide>
        <p15:guide id="12" pos="5616">
          <p15:clr>
            <a:srgbClr val="A4A3A4"/>
          </p15:clr>
        </p15:guide>
        <p15:guide id="13" pos="4112">
          <p15:clr>
            <a:srgbClr val="A4A3A4"/>
          </p15:clr>
        </p15:guide>
        <p15:guide id="14" pos="3025">
          <p15:clr>
            <a:srgbClr val="A4A3A4"/>
          </p15:clr>
        </p15:guide>
      </p15:sldGuideLst>
    </p:ext>
    <p:ext uri="{2D200454-40CA-4A62-9FC3-DE9A4176ACB9}">
      <p15:notesGuideLst xmlns:p15="http://schemas.microsoft.com/office/powerpoint/2012/main">
        <p15:guide id="1" orient="horz" pos="2909">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prstClr val="red"/>
        </p14:laserClr>
      </p:ext>
      <p:ext uri="{2FDB2607-1784-4EEB-B798-7EB5836EED8A}">
        <p14:showMediaCtrls xmlns:p14="http://schemas.microsoft.com/office/powerpoint/2010/main" val="0"/>
      </p:ext>
    </p:extLst>
  </p:showPr>
  <p:clrMru>
    <a:srgbClr val="EDBD5E"/>
    <a:srgbClr val="EECF5E"/>
    <a:srgbClr val="F3E380"/>
    <a:srgbClr val="5F5F5F"/>
    <a:srgbClr val="0066CC"/>
    <a:srgbClr val="6B869F"/>
    <a:srgbClr val="66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66057" autoAdjust="0"/>
  </p:normalViewPr>
  <p:slideViewPr>
    <p:cSldViewPr snapToGrid="0">
      <p:cViewPr varScale="1">
        <p:scale>
          <a:sx n="65" d="100"/>
          <a:sy n="65" d="100"/>
        </p:scale>
        <p:origin x="2728" y="184"/>
      </p:cViewPr>
      <p:guideLst>
        <p:guide orient="horz" pos="4101"/>
        <p:guide orient="horz" pos="647"/>
        <p:guide orient="horz" pos="145"/>
        <p:guide orient="horz" pos="1607"/>
        <p:guide orient="horz" pos="2080"/>
        <p:guide orient="horz" pos="1007"/>
        <p:guide orient="horz" pos="1224"/>
        <p:guide orient="horz" pos="859"/>
        <p:guide pos="288"/>
        <p:guide pos="5467"/>
        <p:guide pos="2878"/>
        <p:guide pos="5616"/>
        <p:guide pos="4112"/>
        <p:guide pos="302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436" y="-348"/>
      </p:cViewPr>
      <p:guideLst>
        <p:guide orient="horz" pos="2909"/>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32355" cy="440138"/>
          </a:xfrm>
          <a:prstGeom prst="rect">
            <a:avLst/>
          </a:prstGeom>
          <a:noFill/>
          <a:ln w="9525">
            <a:noFill/>
            <a:miter lim="800000"/>
            <a:headEnd/>
            <a:tailEnd/>
          </a:ln>
          <a:effectLst/>
        </p:spPr>
        <p:txBody>
          <a:bodyPr vert="horz" wrap="square" lIns="90731" tIns="45366" rIns="90731" bIns="45366" numCol="1" anchor="t" anchorCtr="0" compatLnSpc="1">
            <a:prstTxWarp prst="textNoShape">
              <a:avLst/>
            </a:prstTxWarp>
          </a:bodyPr>
          <a:lstStyle>
            <a:lvl1pPr>
              <a:defRPr sz="900"/>
            </a:lvl1pPr>
          </a:lstStyle>
          <a:p>
            <a:endParaRPr lang="en-US" dirty="0"/>
          </a:p>
        </p:txBody>
      </p:sp>
      <p:sp>
        <p:nvSpPr>
          <p:cNvPr id="4099" name="Rectangle 3"/>
          <p:cNvSpPr>
            <a:spLocks noGrp="1" noChangeArrowheads="1"/>
          </p:cNvSpPr>
          <p:nvPr>
            <p:ph type="dt" sz="quarter" idx="1"/>
          </p:nvPr>
        </p:nvSpPr>
        <p:spPr bwMode="auto">
          <a:xfrm>
            <a:off x="3855134" y="1"/>
            <a:ext cx="3015129" cy="440138"/>
          </a:xfrm>
          <a:prstGeom prst="rect">
            <a:avLst/>
          </a:prstGeom>
          <a:noFill/>
          <a:ln w="9525">
            <a:noFill/>
            <a:miter lim="800000"/>
            <a:headEnd/>
            <a:tailEnd/>
          </a:ln>
          <a:effectLst/>
        </p:spPr>
        <p:txBody>
          <a:bodyPr vert="horz" wrap="square" lIns="90731" tIns="45366" rIns="90731" bIns="45366" numCol="1" anchor="t" anchorCtr="0" compatLnSpc="1">
            <a:prstTxWarp prst="textNoShape">
              <a:avLst/>
            </a:prstTxWarp>
          </a:bodyPr>
          <a:lstStyle>
            <a:lvl1pPr algn="r">
              <a:defRPr sz="900"/>
            </a:lvl1pPr>
          </a:lstStyle>
          <a:p>
            <a:fld id="{BFAD3FCB-9A9D-41CD-9A35-582AE7A1A8A4}" type="datetime1">
              <a:rPr lang="en-US"/>
              <a:pPr/>
              <a:t>7/25/22</a:t>
            </a:fld>
            <a:endParaRPr lang="en-US" dirty="0"/>
          </a:p>
        </p:txBody>
      </p:sp>
      <p:sp>
        <p:nvSpPr>
          <p:cNvPr id="4100" name="Rectangle 4"/>
          <p:cNvSpPr>
            <a:spLocks noGrp="1" noChangeArrowheads="1"/>
          </p:cNvSpPr>
          <p:nvPr>
            <p:ph type="ftr" sz="quarter" idx="2"/>
          </p:nvPr>
        </p:nvSpPr>
        <p:spPr bwMode="auto">
          <a:xfrm>
            <a:off x="1" y="8739641"/>
            <a:ext cx="2932355" cy="511789"/>
          </a:xfrm>
          <a:prstGeom prst="rect">
            <a:avLst/>
          </a:prstGeom>
          <a:noFill/>
          <a:ln w="9525">
            <a:noFill/>
            <a:miter lim="800000"/>
            <a:headEnd/>
            <a:tailEnd/>
          </a:ln>
          <a:effectLst/>
        </p:spPr>
        <p:txBody>
          <a:bodyPr vert="horz" wrap="square" lIns="90731" tIns="45366" rIns="90731" bIns="45366" numCol="1" anchor="b" anchorCtr="0" compatLnSpc="1">
            <a:prstTxWarp prst="textNoShape">
              <a:avLst/>
            </a:prstTxWarp>
          </a:bodyPr>
          <a:lstStyle>
            <a:lvl1pPr>
              <a:defRPr sz="900"/>
            </a:lvl1pPr>
          </a:lstStyle>
          <a:p>
            <a:pPr>
              <a:defRPr/>
            </a:pPr>
            <a:r>
              <a:rPr lang="en-US" dirty="0"/>
              <a:t>PPT Demonstration_CA_050508</a:t>
            </a:r>
          </a:p>
        </p:txBody>
      </p:sp>
      <p:sp>
        <p:nvSpPr>
          <p:cNvPr id="4101" name="Rectangle 5"/>
          <p:cNvSpPr>
            <a:spLocks noGrp="1" noChangeArrowheads="1"/>
          </p:cNvSpPr>
          <p:nvPr>
            <p:ph type="sldNum" sz="quarter" idx="3"/>
          </p:nvPr>
        </p:nvSpPr>
        <p:spPr bwMode="auto">
          <a:xfrm>
            <a:off x="3855134" y="8739641"/>
            <a:ext cx="3015129" cy="511789"/>
          </a:xfrm>
          <a:prstGeom prst="rect">
            <a:avLst/>
          </a:prstGeom>
          <a:noFill/>
          <a:ln w="9525">
            <a:noFill/>
            <a:miter lim="800000"/>
            <a:headEnd/>
            <a:tailEnd/>
          </a:ln>
          <a:effectLst/>
        </p:spPr>
        <p:txBody>
          <a:bodyPr vert="horz" wrap="square" lIns="90731" tIns="45366" rIns="90731" bIns="45366" numCol="1" anchor="b" anchorCtr="0" compatLnSpc="1">
            <a:prstTxWarp prst="textNoShape">
              <a:avLst/>
            </a:prstTxWarp>
          </a:bodyPr>
          <a:lstStyle>
            <a:lvl1pPr algn="r">
              <a:defRPr sz="900"/>
            </a:lvl1pPr>
          </a:lstStyle>
          <a:p>
            <a:fld id="{D964C3B3-FBB6-4D18-BDB9-31EA9F13D8D6}" type="slidenum">
              <a:rPr lang="en-US"/>
              <a:pPr/>
              <a:t>‹#›</a:t>
            </a:fld>
            <a:endParaRPr lang="en-US" dirty="0"/>
          </a:p>
        </p:txBody>
      </p:sp>
    </p:spTree>
    <p:extLst>
      <p:ext uri="{BB962C8B-B14F-4D97-AF65-F5344CB8AC3E}">
        <p14:creationId xmlns:p14="http://schemas.microsoft.com/office/powerpoint/2010/main" val="549313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70676" cy="462316"/>
          </a:xfrm>
          <a:prstGeom prst="rect">
            <a:avLst/>
          </a:prstGeom>
          <a:noFill/>
          <a:ln w="9525">
            <a:noFill/>
            <a:miter lim="800000"/>
            <a:headEnd/>
            <a:tailEnd/>
          </a:ln>
          <a:effectLst/>
        </p:spPr>
        <p:txBody>
          <a:bodyPr vert="horz" wrap="square" lIns="18772" tIns="0" rIns="18772" bIns="0" numCol="1" anchor="t" anchorCtr="0" compatLnSpc="1">
            <a:prstTxWarp prst="textNoShape">
              <a:avLst/>
            </a:prstTxWarp>
          </a:bodyPr>
          <a:lstStyle>
            <a:lvl1pPr defTabSz="877585">
              <a:defRPr sz="1000" i="1"/>
            </a:lvl1pPr>
          </a:lstStyle>
          <a:p>
            <a:pPr>
              <a:defRPr/>
            </a:pPr>
            <a:r>
              <a:rPr lang="en-US" dirty="0"/>
              <a:t>*</a:t>
            </a:r>
          </a:p>
        </p:txBody>
      </p:sp>
      <p:sp>
        <p:nvSpPr>
          <p:cNvPr id="2051" name="Rectangle 3"/>
          <p:cNvSpPr>
            <a:spLocks noGrp="1" noChangeArrowheads="1"/>
          </p:cNvSpPr>
          <p:nvPr>
            <p:ph type="dt" idx="1"/>
          </p:nvPr>
        </p:nvSpPr>
        <p:spPr bwMode="auto">
          <a:xfrm>
            <a:off x="3887324" y="1"/>
            <a:ext cx="2970676" cy="462316"/>
          </a:xfrm>
          <a:prstGeom prst="rect">
            <a:avLst/>
          </a:prstGeom>
          <a:noFill/>
          <a:ln w="9525">
            <a:noFill/>
            <a:miter lim="800000"/>
            <a:headEnd/>
            <a:tailEnd/>
          </a:ln>
          <a:effectLst/>
        </p:spPr>
        <p:txBody>
          <a:bodyPr vert="horz" wrap="square" lIns="18772" tIns="0" rIns="18772" bIns="0" numCol="1" anchor="t" anchorCtr="0" compatLnSpc="1">
            <a:prstTxWarp prst="textNoShape">
              <a:avLst/>
            </a:prstTxWarp>
          </a:bodyPr>
          <a:lstStyle>
            <a:lvl1pPr algn="r" defTabSz="877585">
              <a:defRPr sz="1000" i="1"/>
            </a:lvl1pPr>
          </a:lstStyle>
          <a:p>
            <a:pPr>
              <a:defRPr/>
            </a:pPr>
            <a:fld id="{DE7B344D-E74D-4C19-B9C0-1EDA19B5583F}" type="datetime1">
              <a:rPr lang="en-US"/>
              <a:pPr>
                <a:defRPr/>
              </a:pPr>
              <a:t>7/25/22</a:t>
            </a:fld>
            <a:r>
              <a:rPr lang="en-US" dirty="0"/>
              <a:t>07/16/96</a:t>
            </a:r>
          </a:p>
        </p:txBody>
      </p:sp>
      <p:sp>
        <p:nvSpPr>
          <p:cNvPr id="22532" name="Rectangle 4"/>
          <p:cNvSpPr>
            <a:spLocks noGrp="1" noRot="1" noChangeAspect="1" noChangeArrowheads="1" noTextEdit="1"/>
          </p:cNvSpPr>
          <p:nvPr>
            <p:ph type="sldImg" idx="2"/>
          </p:nvPr>
        </p:nvSpPr>
        <p:spPr bwMode="auto">
          <a:xfrm>
            <a:off x="1120775" y="692150"/>
            <a:ext cx="4616450" cy="3462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5116" y="4386028"/>
            <a:ext cx="5027769" cy="4159134"/>
          </a:xfrm>
          <a:prstGeom prst="rect">
            <a:avLst/>
          </a:prstGeom>
          <a:noFill/>
          <a:ln w="9525">
            <a:noFill/>
            <a:miter lim="800000"/>
            <a:headEnd/>
            <a:tailEnd/>
          </a:ln>
          <a:effectLst/>
        </p:spPr>
        <p:txBody>
          <a:bodyPr vert="horz" wrap="square" lIns="89167" tIns="43801" rIns="89167" bIns="438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 y="8773760"/>
            <a:ext cx="2970676" cy="462315"/>
          </a:xfrm>
          <a:prstGeom prst="rect">
            <a:avLst/>
          </a:prstGeom>
          <a:noFill/>
          <a:ln w="9525">
            <a:noFill/>
            <a:miter lim="800000"/>
            <a:headEnd/>
            <a:tailEnd/>
          </a:ln>
          <a:effectLst/>
        </p:spPr>
        <p:txBody>
          <a:bodyPr vert="horz" wrap="square" lIns="18772" tIns="0" rIns="18772" bIns="0" numCol="1" anchor="b" anchorCtr="0" compatLnSpc="1">
            <a:prstTxWarp prst="textNoShape">
              <a:avLst/>
            </a:prstTxWarp>
          </a:bodyPr>
          <a:lstStyle>
            <a:lvl1pPr defTabSz="877585">
              <a:defRPr sz="1000" i="1"/>
            </a:lvl1pPr>
          </a:lstStyle>
          <a:p>
            <a:pPr>
              <a:defRPr/>
            </a:pPr>
            <a:r>
              <a:rPr lang="en-US" dirty="0"/>
              <a:t>PPT Demonstration_CA_050508*</a:t>
            </a:r>
          </a:p>
        </p:txBody>
      </p:sp>
      <p:sp>
        <p:nvSpPr>
          <p:cNvPr id="2055" name="Rectangle 7"/>
          <p:cNvSpPr>
            <a:spLocks noGrp="1" noChangeArrowheads="1"/>
          </p:cNvSpPr>
          <p:nvPr>
            <p:ph type="sldNum" sz="quarter" idx="5"/>
          </p:nvPr>
        </p:nvSpPr>
        <p:spPr bwMode="auto">
          <a:xfrm>
            <a:off x="3887324" y="8773760"/>
            <a:ext cx="2970676" cy="462315"/>
          </a:xfrm>
          <a:prstGeom prst="rect">
            <a:avLst/>
          </a:prstGeom>
          <a:noFill/>
          <a:ln w="9525">
            <a:noFill/>
            <a:miter lim="800000"/>
            <a:headEnd/>
            <a:tailEnd/>
          </a:ln>
          <a:effectLst/>
        </p:spPr>
        <p:txBody>
          <a:bodyPr vert="horz" wrap="square" lIns="18772" tIns="0" rIns="18772" bIns="0" numCol="1" anchor="b" anchorCtr="0" compatLnSpc="1">
            <a:prstTxWarp prst="textNoShape">
              <a:avLst/>
            </a:prstTxWarp>
          </a:bodyPr>
          <a:lstStyle>
            <a:lvl1pPr algn="r" defTabSz="877585">
              <a:defRPr sz="1000" i="1"/>
            </a:lvl1pPr>
          </a:lstStyle>
          <a:p>
            <a:pPr>
              <a:defRPr/>
            </a:pPr>
            <a:fld id="{32BA5E60-0F14-4ADA-920D-B6781A24A5A4}" type="slidenum">
              <a:rPr lang="en-US"/>
              <a:pPr>
                <a:defRPr/>
              </a:pPr>
              <a:t>‹#›</a:t>
            </a:fld>
            <a:r>
              <a:rPr lang="en-US" dirty="0"/>
              <a:t>##</a:t>
            </a:r>
          </a:p>
        </p:txBody>
      </p:sp>
    </p:spTree>
    <p:extLst>
      <p:ext uri="{BB962C8B-B14F-4D97-AF65-F5344CB8AC3E}">
        <p14:creationId xmlns:p14="http://schemas.microsoft.com/office/powerpoint/2010/main" val="757847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585">
              <a:defRPr sz="2400">
                <a:solidFill>
                  <a:schemeClr val="tx1"/>
                </a:solidFill>
                <a:latin typeface="Arial" charset="0"/>
              </a:defRPr>
            </a:lvl1pPr>
            <a:lvl2pPr marL="732103" indent="-281578" defTabSz="877585">
              <a:defRPr sz="2400">
                <a:solidFill>
                  <a:schemeClr val="tx1"/>
                </a:solidFill>
                <a:latin typeface="Arial" charset="0"/>
              </a:defRPr>
            </a:lvl2pPr>
            <a:lvl3pPr marL="1126312" indent="-225262" defTabSz="877585">
              <a:defRPr sz="2400">
                <a:solidFill>
                  <a:schemeClr val="tx1"/>
                </a:solidFill>
                <a:latin typeface="Arial" charset="0"/>
              </a:defRPr>
            </a:lvl3pPr>
            <a:lvl4pPr marL="1576837" indent="-225262" defTabSz="877585">
              <a:defRPr sz="2400">
                <a:solidFill>
                  <a:schemeClr val="tx1"/>
                </a:solidFill>
                <a:latin typeface="Arial" charset="0"/>
              </a:defRPr>
            </a:lvl4pPr>
            <a:lvl5pPr marL="2027362" indent="-225262" defTabSz="877585">
              <a:defRPr sz="2400">
                <a:solidFill>
                  <a:schemeClr val="tx1"/>
                </a:solidFill>
                <a:latin typeface="Arial" charset="0"/>
              </a:defRPr>
            </a:lvl5pPr>
            <a:lvl6pPr marL="2477887" indent="-225262" defTabSz="877585" eaLnBrk="0" fontAlgn="base" hangingPunct="0">
              <a:spcBef>
                <a:spcPct val="0"/>
              </a:spcBef>
              <a:spcAft>
                <a:spcPct val="0"/>
              </a:spcAft>
              <a:defRPr sz="2400">
                <a:solidFill>
                  <a:schemeClr val="tx1"/>
                </a:solidFill>
                <a:latin typeface="Arial" charset="0"/>
              </a:defRPr>
            </a:lvl6pPr>
            <a:lvl7pPr marL="2928412" indent="-225262" defTabSz="877585" eaLnBrk="0" fontAlgn="base" hangingPunct="0">
              <a:spcBef>
                <a:spcPct val="0"/>
              </a:spcBef>
              <a:spcAft>
                <a:spcPct val="0"/>
              </a:spcAft>
              <a:defRPr sz="2400">
                <a:solidFill>
                  <a:schemeClr val="tx1"/>
                </a:solidFill>
                <a:latin typeface="Arial" charset="0"/>
              </a:defRPr>
            </a:lvl7pPr>
            <a:lvl8pPr marL="3378937" indent="-225262" defTabSz="877585" eaLnBrk="0" fontAlgn="base" hangingPunct="0">
              <a:spcBef>
                <a:spcPct val="0"/>
              </a:spcBef>
              <a:spcAft>
                <a:spcPct val="0"/>
              </a:spcAft>
              <a:defRPr sz="2400">
                <a:solidFill>
                  <a:schemeClr val="tx1"/>
                </a:solidFill>
                <a:latin typeface="Arial" charset="0"/>
              </a:defRPr>
            </a:lvl8pPr>
            <a:lvl9pPr marL="3829461" indent="-225262" defTabSz="877585" eaLnBrk="0" fontAlgn="base" hangingPunct="0">
              <a:spcBef>
                <a:spcPct val="0"/>
              </a:spcBef>
              <a:spcAft>
                <a:spcPct val="0"/>
              </a:spcAft>
              <a:defRPr sz="2400">
                <a:solidFill>
                  <a:schemeClr val="tx1"/>
                </a:solidFill>
                <a:latin typeface="Arial" charset="0"/>
              </a:defRPr>
            </a:lvl9pPr>
          </a:lstStyle>
          <a:p>
            <a:fld id="{563B8FC8-6C37-43AF-8051-63F3346DA9A3}" type="slidenum">
              <a:rPr lang="en-US" sz="1000" smtClean="0"/>
              <a:pPr/>
              <a:t>2</a:t>
            </a:fld>
            <a:r>
              <a:rPr lang="en-US" sz="1000" dirty="0"/>
              <a:t>##</a:t>
            </a: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charset="0"/>
                <a:ea typeface="+mn-ea"/>
                <a:cs typeface="Arial" charset="0"/>
              </a:rPr>
              <a:t>Slide 2: </a:t>
            </a:r>
            <a:r>
              <a:rPr lang="en-US" sz="1200" kern="1200" dirty="0">
                <a:solidFill>
                  <a:schemeClr val="tx1"/>
                </a:solidFill>
                <a:effectLst/>
                <a:latin typeface="Arial" charset="0"/>
                <a:ea typeface="+mn-ea"/>
                <a:cs typeface="Arial" charset="0"/>
              </a:rPr>
              <a:t>Perspective (Photo of old/ young woman)</a:t>
            </a:r>
          </a:p>
          <a:p>
            <a:pPr lvl="0"/>
            <a:r>
              <a:rPr lang="en-US" sz="1200" kern="1200" dirty="0">
                <a:solidFill>
                  <a:schemeClr val="tx1"/>
                </a:solidFill>
                <a:effectLst/>
                <a:latin typeface="Arial" charset="0"/>
                <a:ea typeface="+mn-ea"/>
                <a:cs typeface="Arial" charset="0"/>
              </a:rPr>
              <a:t>I wanted to start our conversation today with a brief discussion on perspective. </a:t>
            </a:r>
          </a:p>
          <a:p>
            <a:pPr lvl="0"/>
            <a:r>
              <a:rPr lang="en-US" sz="1200" kern="1200" dirty="0">
                <a:solidFill>
                  <a:schemeClr val="tx1"/>
                </a:solidFill>
                <a:effectLst/>
                <a:latin typeface="Arial" charset="0"/>
                <a:ea typeface="+mn-ea"/>
                <a:cs typeface="Arial" charset="0"/>
              </a:rPr>
              <a:t>How many of you saw this on the agenda for the day and thought I was going to be telling you that in addition to all the things  </a:t>
            </a:r>
          </a:p>
          <a:p>
            <a:pPr lvl="0"/>
            <a:r>
              <a:rPr lang="en-US" sz="1200" kern="1200" dirty="0">
                <a:solidFill>
                  <a:schemeClr val="tx1"/>
                </a:solidFill>
                <a:effectLst/>
                <a:latin typeface="Arial" charset="0"/>
                <a:ea typeface="+mn-ea"/>
                <a:cs typeface="Arial" charset="0"/>
              </a:rPr>
              <a:t>Some of you may know this photo.  When you first look at it, are you able to see a woman?  How many of you, by a show of hands see a woman that appears older?  And how many see a younger version of the woman? How many are able to see both?</a:t>
            </a:r>
          </a:p>
          <a:p>
            <a:pPr lvl="0"/>
            <a:r>
              <a:rPr lang="en-US" sz="1200" kern="1200" dirty="0">
                <a:solidFill>
                  <a:schemeClr val="tx1"/>
                </a:solidFill>
                <a:effectLst/>
                <a:latin typeface="Arial" charset="0"/>
                <a:ea typeface="+mn-ea"/>
                <a:cs typeface="Arial" charset="0"/>
              </a:rPr>
              <a:t>You are probably wondering “Why is Jen from the Foundation showing is psychological photos this early in the morning?” </a:t>
            </a:r>
          </a:p>
          <a:p>
            <a:pPr lvl="0"/>
            <a:r>
              <a:rPr lang="en-US" sz="1200" kern="1200" dirty="0">
                <a:solidFill>
                  <a:schemeClr val="tx1"/>
                </a:solidFill>
                <a:effectLst/>
                <a:latin typeface="Arial" charset="0"/>
                <a:ea typeface="+mn-ea"/>
                <a:cs typeface="Arial" charset="0"/>
              </a:rPr>
              <a:t>Today will be about perspective, and throughout our session today, some of the perspectives we know of philanthropy and giving may change. </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We are simply grateful for the work you do every day </a:t>
            </a:r>
          </a:p>
          <a:p>
            <a:pPr lvl="0"/>
            <a:r>
              <a:rPr lang="en-US" sz="1200" kern="1200" dirty="0">
                <a:solidFill>
                  <a:schemeClr val="tx1"/>
                </a:solidFill>
                <a:effectLst/>
                <a:latin typeface="Arial" charset="0"/>
                <a:ea typeface="+mn-ea"/>
                <a:cs typeface="Arial" charset="0"/>
              </a:rPr>
              <a:t>As a part of this session, we’ve assigned philanthropic partners to you.  When a patient expresses their desire to give back, it’s the role of your Foundation liaison to care for this individual listen to what they have in mind.</a:t>
            </a:r>
          </a:p>
          <a:p>
            <a:pPr lvl="0"/>
            <a:r>
              <a:rPr lang="en-US" sz="1200" kern="1200" dirty="0">
                <a:solidFill>
                  <a:schemeClr val="tx1"/>
                </a:solidFill>
                <a:effectLst/>
                <a:latin typeface="Arial" charset="0"/>
                <a:ea typeface="+mn-ea"/>
                <a:cs typeface="Arial" charset="0"/>
              </a:rPr>
              <a:t>In the presentation a few weeks back, they shared a story which he referred to as the $250,000 microwave.  A nurse shared a story where she was caring for a patient, whom expressed his desire to give back to their staff.  She said to him that their floor could really use a new microwave, and his reply was “considered it done”.  The next day, a brand new microwave was delivered to her floor. A week later, the nurse opened her newspaper and on the front page was the photo of this same individual with a story about how he’d made a $250,000 donation to another organization. </a:t>
            </a:r>
          </a:p>
          <a:p>
            <a:pPr lvl="0"/>
            <a:r>
              <a:rPr lang="en-US" sz="1200" kern="1200" dirty="0">
                <a:solidFill>
                  <a:schemeClr val="tx1"/>
                </a:solidFill>
                <a:effectLst/>
                <a:latin typeface="Arial" charset="0"/>
                <a:ea typeface="+mn-ea"/>
                <a:cs typeface="Arial" charset="0"/>
              </a:rPr>
              <a:t>When you refer to a Foundation liaison, we’ll ensure that we do everything we can to understand their wishes and report back to you.</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13</a:t>
            </a:fld>
            <a:r>
              <a:rPr lang="en-US"/>
              <a:t>##</a:t>
            </a:r>
            <a:endParaRPr lang="en-US" dirty="0"/>
          </a:p>
        </p:txBody>
      </p:sp>
    </p:spTree>
    <p:extLst>
      <p:ext uri="{BB962C8B-B14F-4D97-AF65-F5344CB8AC3E}">
        <p14:creationId xmlns:p14="http://schemas.microsoft.com/office/powerpoint/2010/main" val="425208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By a quick show of hands, have you had a patient or family member ever say to you that they are so appreciative of their care, and they want to give you something? </a:t>
            </a:r>
          </a:p>
          <a:p>
            <a:pPr lvl="0"/>
            <a:r>
              <a:rPr lang="en-US" sz="1200" kern="1200" dirty="0">
                <a:solidFill>
                  <a:schemeClr val="tx1"/>
                </a:solidFill>
                <a:effectLst/>
                <a:latin typeface="Arial" charset="0"/>
                <a:ea typeface="+mn-ea"/>
                <a:cs typeface="Arial" charset="0"/>
              </a:rPr>
              <a:t>Something that may be routine to you, may have been life changing to a family.   </a:t>
            </a:r>
          </a:p>
          <a:p>
            <a:pPr lvl="0"/>
            <a:r>
              <a:rPr lang="en-US" sz="1200" kern="1200" dirty="0">
                <a:solidFill>
                  <a:schemeClr val="tx1"/>
                </a:solidFill>
                <a:effectLst/>
                <a:latin typeface="Arial" charset="0"/>
                <a:ea typeface="+mn-ea"/>
                <a:cs typeface="Arial" charset="0"/>
              </a:rPr>
              <a:t>Research tells us that by denying a family or a patient the ability to give back, may cause frustration and hurt. </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14</a:t>
            </a:fld>
            <a:r>
              <a:rPr lang="en-US"/>
              <a:t>##</a:t>
            </a:r>
            <a:endParaRPr lang="en-US" dirty="0"/>
          </a:p>
        </p:txBody>
      </p:sp>
    </p:spTree>
    <p:extLst>
      <p:ext uri="{BB962C8B-B14F-4D97-AF65-F5344CB8AC3E}">
        <p14:creationId xmlns:p14="http://schemas.microsoft.com/office/powerpoint/2010/main" val="424167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Recognize: Hear the cue or clue the patient or family member is giving you. </a:t>
            </a:r>
            <a:r>
              <a:rPr lang="en-US" sz="1200" i="1" kern="1200" dirty="0">
                <a:solidFill>
                  <a:schemeClr val="tx1"/>
                </a:solidFill>
                <a:effectLst/>
                <a:latin typeface="Arial" charset="0"/>
                <a:ea typeface="+mn-ea"/>
                <a:cs typeface="Arial" charset="0"/>
              </a:rPr>
              <a:t>“I’d like to make a financial gift to the hospital, how do I do that?”</a:t>
            </a:r>
            <a:endParaRPr lang="en-US" sz="1200" kern="1200" dirty="0">
              <a:solidFill>
                <a:schemeClr val="tx1"/>
              </a:solidFill>
              <a:effectLst/>
              <a:latin typeface="Arial" charset="0"/>
              <a:ea typeface="+mn-ea"/>
              <a:cs typeface="Arial" charset="0"/>
            </a:endParaRPr>
          </a:p>
          <a:p>
            <a:pPr lvl="0"/>
            <a:r>
              <a:rPr lang="en-US" sz="1200" kern="1200" dirty="0">
                <a:solidFill>
                  <a:schemeClr val="tx1"/>
                </a:solidFill>
                <a:effectLst/>
                <a:latin typeface="Arial" charset="0"/>
                <a:ea typeface="+mn-ea"/>
                <a:cs typeface="Arial" charset="0"/>
              </a:rPr>
              <a:t>Reinforce: Affirm the individual’s intent – </a:t>
            </a:r>
            <a:r>
              <a:rPr lang="en-US" sz="1200" i="1" kern="1200" dirty="0">
                <a:solidFill>
                  <a:schemeClr val="tx1"/>
                </a:solidFill>
                <a:effectLst/>
                <a:latin typeface="Arial" charset="0"/>
                <a:ea typeface="+mn-ea"/>
                <a:cs typeface="Arial" charset="0"/>
              </a:rPr>
              <a:t>“I think that is wonderful.”</a:t>
            </a:r>
            <a:endParaRPr lang="en-US" sz="1200" kern="1200" dirty="0">
              <a:solidFill>
                <a:schemeClr val="tx1"/>
              </a:solidFill>
              <a:effectLst/>
              <a:latin typeface="Arial" charset="0"/>
              <a:ea typeface="+mn-ea"/>
              <a:cs typeface="Arial" charset="0"/>
            </a:endParaRPr>
          </a:p>
          <a:p>
            <a:pPr lvl="0"/>
            <a:r>
              <a:rPr lang="en-US" sz="1200" kern="1200" dirty="0">
                <a:solidFill>
                  <a:schemeClr val="tx1"/>
                </a:solidFill>
                <a:effectLst/>
                <a:latin typeface="Arial" charset="0"/>
                <a:ea typeface="+mn-ea"/>
                <a:cs typeface="Arial" charset="0"/>
              </a:rPr>
              <a:t>Redirect: explain that there is a team of philanthropy professionals who can assist him/ her. -- “The hospital has a team of people you can talk with to explore your options and decide the best approach for you.”</a:t>
            </a:r>
          </a:p>
          <a:p>
            <a:pPr lvl="0"/>
            <a:r>
              <a:rPr lang="en-US" sz="1200" kern="1200" dirty="0">
                <a:solidFill>
                  <a:schemeClr val="tx1"/>
                </a:solidFill>
                <a:effectLst/>
                <a:latin typeface="Arial" charset="0"/>
                <a:ea typeface="+mn-ea"/>
                <a:cs typeface="Arial" charset="0"/>
              </a:rPr>
              <a:t>Review: Evaluate the individual’s level of receptiveness. Check verbal response, facial expression and body language of patient/ family member to evaluate level of receptiveness.”</a:t>
            </a:r>
          </a:p>
          <a:p>
            <a:pPr lvl="0"/>
            <a:r>
              <a:rPr lang="en-US" sz="1200" kern="1200" dirty="0">
                <a:solidFill>
                  <a:schemeClr val="tx1"/>
                </a:solidFill>
                <a:effectLst/>
                <a:latin typeface="Arial" charset="0"/>
                <a:ea typeface="+mn-ea"/>
                <a:cs typeface="Arial" charset="0"/>
              </a:rPr>
              <a:t>Refer: Based on the individual’s level of receptiveness, connect him/ her appropriately with the office. “Would you like me to have the Foundation persons contact you?” or “Here is some information. You can call the Spectrum Health Foundation or Helen DeVos Children’s Hospital Foundation if you’d like to speak with someone about a gift.”</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15</a:t>
            </a:fld>
            <a:r>
              <a:rPr lang="en-US"/>
              <a:t>##</a:t>
            </a:r>
            <a:endParaRPr lang="en-US" dirty="0"/>
          </a:p>
        </p:txBody>
      </p:sp>
    </p:spTree>
    <p:extLst>
      <p:ext uri="{BB962C8B-B14F-4D97-AF65-F5344CB8AC3E}">
        <p14:creationId xmlns:p14="http://schemas.microsoft.com/office/powerpoint/2010/main" val="70876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We tried to make it simple, and created referral cards that you are able to give to families that indicate their desire to give back</a:t>
            </a:r>
          </a:p>
          <a:p>
            <a:pPr lvl="0"/>
            <a:r>
              <a:rPr lang="en-US" sz="1200" kern="1200" dirty="0">
                <a:solidFill>
                  <a:schemeClr val="tx1"/>
                </a:solidFill>
                <a:effectLst/>
                <a:latin typeface="Arial" charset="0"/>
                <a:ea typeface="+mn-ea"/>
                <a:cs typeface="Arial" charset="0"/>
              </a:rPr>
              <a:t>The cards can be kept somewhere with easy access, like the nurses’ station</a:t>
            </a:r>
          </a:p>
          <a:p>
            <a:pPr lvl="0"/>
            <a:r>
              <a:rPr lang="en-US" sz="1200" kern="1200" dirty="0">
                <a:solidFill>
                  <a:schemeClr val="tx1"/>
                </a:solidFill>
                <a:effectLst/>
                <a:latin typeface="Arial" charset="0"/>
                <a:ea typeface="+mn-ea"/>
                <a:cs typeface="Arial" charset="0"/>
              </a:rPr>
              <a:t>I was referred a patient from our cancer program by a physical therapist. The patient had expressed her desire to make a donation several times to her care giver.  When we spoke, she said she could accept one more thing without giving a donation. </a:t>
            </a:r>
          </a:p>
          <a:p>
            <a:pPr lvl="0"/>
            <a:r>
              <a:rPr lang="en-US" sz="1200" kern="1200" dirty="0">
                <a:solidFill>
                  <a:schemeClr val="tx1"/>
                </a:solidFill>
                <a:effectLst/>
                <a:latin typeface="Arial" charset="0"/>
                <a:ea typeface="+mn-ea"/>
                <a:cs typeface="Arial" charset="0"/>
              </a:rPr>
              <a:t>A family with an amazing story was referred to the Foundation by Dr. Quiroga at HDVCH.  The family made a $1,000 donation back to his research because they were touched by their care. </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16</a:t>
            </a:fld>
            <a:r>
              <a:rPr lang="en-US"/>
              <a:t>##</a:t>
            </a:r>
            <a:endParaRPr lang="en-US" dirty="0"/>
          </a:p>
        </p:txBody>
      </p:sp>
    </p:spTree>
    <p:extLst>
      <p:ext uri="{BB962C8B-B14F-4D97-AF65-F5344CB8AC3E}">
        <p14:creationId xmlns:p14="http://schemas.microsoft.com/office/powerpoint/2010/main" val="245152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Based on our discussion today, I wanted to run through a few different scenarios with our group.  I will give you a moment to think of the answer and as for volunteers: </a:t>
            </a:r>
          </a:p>
          <a:p>
            <a:r>
              <a:rPr lang="en-US" sz="1200" kern="1200" dirty="0">
                <a:solidFill>
                  <a:schemeClr val="tx1"/>
                </a:solidFill>
                <a:effectLst/>
                <a:latin typeface="Arial" charset="0"/>
                <a:ea typeface="+mn-ea"/>
                <a:cs typeface="Arial" charset="0"/>
              </a:rPr>
              <a:t>Patient: I want to do something to thank you for the excellent care that you’ve given me. </a:t>
            </a:r>
          </a:p>
          <a:p>
            <a:r>
              <a:rPr lang="en-US" sz="1200" kern="1200" dirty="0">
                <a:solidFill>
                  <a:schemeClr val="tx1"/>
                </a:solidFill>
                <a:effectLst/>
                <a:latin typeface="Arial" charset="0"/>
                <a:ea typeface="+mn-ea"/>
                <a:cs typeface="Arial" charset="0"/>
              </a:rPr>
              <a:t>Nurse: Oh, don’t worry about it. It’s my job to take care of people. </a:t>
            </a:r>
          </a:p>
          <a:p>
            <a:r>
              <a:rPr lang="en-US" sz="1200" kern="1200" dirty="0">
                <a:solidFill>
                  <a:schemeClr val="tx1"/>
                </a:solidFill>
                <a:effectLst/>
                <a:latin typeface="Arial" charset="0"/>
                <a:ea typeface="+mn-ea"/>
                <a:cs typeface="Arial" charset="0"/>
              </a:rPr>
              <a:t>Better response: </a:t>
            </a:r>
            <a:r>
              <a:rPr lang="en-US" sz="1200" i="1" kern="1200" dirty="0">
                <a:solidFill>
                  <a:schemeClr val="tx1"/>
                </a:solidFill>
                <a:effectLst/>
                <a:latin typeface="Arial" charset="0"/>
                <a:ea typeface="+mn-ea"/>
                <a:cs typeface="Arial" charset="0"/>
              </a:rPr>
              <a:t>Is that something I can help you with? What did you have in mind? </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17</a:t>
            </a:fld>
            <a:r>
              <a:rPr lang="en-US"/>
              <a:t>##</a:t>
            </a:r>
            <a:endParaRPr lang="en-US" dirty="0"/>
          </a:p>
        </p:txBody>
      </p:sp>
    </p:spTree>
    <p:extLst>
      <p:ext uri="{BB962C8B-B14F-4D97-AF65-F5344CB8AC3E}">
        <p14:creationId xmlns:p14="http://schemas.microsoft.com/office/powerpoint/2010/main" val="454760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Family member: I really appreciate everything you and the other nurses did for my daughter. You truly went the extra miles and it meant the world to me and my family. </a:t>
            </a:r>
          </a:p>
          <a:p>
            <a:r>
              <a:rPr lang="en-US" sz="1200" kern="1200" dirty="0">
                <a:solidFill>
                  <a:schemeClr val="tx1"/>
                </a:solidFill>
                <a:effectLst/>
                <a:latin typeface="Arial" charset="0"/>
                <a:ea typeface="+mn-ea"/>
                <a:cs typeface="Arial" charset="0"/>
              </a:rPr>
              <a:t>Nurse: Thank you, but we were just doing our jobs</a:t>
            </a:r>
          </a:p>
          <a:p>
            <a:r>
              <a:rPr lang="en-US" sz="1200" kern="1200" dirty="0">
                <a:solidFill>
                  <a:schemeClr val="tx1"/>
                </a:solidFill>
                <a:effectLst/>
                <a:latin typeface="Arial" charset="0"/>
                <a:ea typeface="+mn-ea"/>
                <a:cs typeface="Arial" charset="0"/>
              </a:rPr>
              <a:t>Better response: </a:t>
            </a:r>
            <a:r>
              <a:rPr lang="en-US" sz="1200" i="1" kern="1200" dirty="0">
                <a:solidFill>
                  <a:schemeClr val="tx1"/>
                </a:solidFill>
                <a:effectLst/>
                <a:latin typeface="Arial" charset="0"/>
                <a:ea typeface="+mn-ea"/>
                <a:cs typeface="Arial" charset="0"/>
              </a:rPr>
              <a:t>Thank you, that means the world to me. (Accepting gratitude) </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18</a:t>
            </a:fld>
            <a:r>
              <a:rPr lang="en-US"/>
              <a:t>##</a:t>
            </a:r>
            <a:endParaRPr lang="en-US" dirty="0"/>
          </a:p>
        </p:txBody>
      </p:sp>
    </p:spTree>
    <p:extLst>
      <p:ext uri="{BB962C8B-B14F-4D97-AF65-F5344CB8AC3E}">
        <p14:creationId xmlns:p14="http://schemas.microsoft.com/office/powerpoint/2010/main" val="907590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Patient: There must be something I can do to prevent other people from having to go through this.</a:t>
            </a:r>
          </a:p>
          <a:p>
            <a:r>
              <a:rPr lang="en-US" sz="1200" kern="1200" dirty="0">
                <a:solidFill>
                  <a:schemeClr val="tx1"/>
                </a:solidFill>
                <a:effectLst/>
                <a:latin typeface="Arial" charset="0"/>
                <a:ea typeface="+mn-ea"/>
                <a:cs typeface="Arial" charset="0"/>
              </a:rPr>
              <a:t>Nurse: The best thing you can do right now is take care of yourself. </a:t>
            </a:r>
          </a:p>
          <a:p>
            <a:r>
              <a:rPr lang="en-US" sz="1200" kern="1200" dirty="0">
                <a:solidFill>
                  <a:schemeClr val="tx1"/>
                </a:solidFill>
                <a:effectLst/>
                <a:latin typeface="Arial" charset="0"/>
                <a:ea typeface="+mn-ea"/>
                <a:cs typeface="Arial" charset="0"/>
              </a:rPr>
              <a:t>Better response: </a:t>
            </a:r>
            <a:r>
              <a:rPr lang="en-US" sz="1200" i="1" kern="1200" dirty="0">
                <a:solidFill>
                  <a:schemeClr val="tx1"/>
                </a:solidFill>
                <a:effectLst/>
                <a:latin typeface="Arial" charset="0"/>
                <a:ea typeface="+mn-ea"/>
                <a:cs typeface="Arial" charset="0"/>
              </a:rPr>
              <a:t>What did you have in mind? </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19</a:t>
            </a:fld>
            <a:r>
              <a:rPr lang="en-US"/>
              <a:t>##</a:t>
            </a:r>
            <a:endParaRPr lang="en-US" dirty="0"/>
          </a:p>
        </p:txBody>
      </p:sp>
    </p:spTree>
    <p:extLst>
      <p:ext uri="{BB962C8B-B14F-4D97-AF65-F5344CB8AC3E}">
        <p14:creationId xmlns:p14="http://schemas.microsoft.com/office/powerpoint/2010/main" val="410472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To us, a philanthropic referral is a precious gift that extends care beyond the concerns of physical health and beyond any one patient. </a:t>
            </a:r>
          </a:p>
          <a:p>
            <a:r>
              <a:rPr lang="en-US" sz="1200" kern="1200" dirty="0">
                <a:solidFill>
                  <a:schemeClr val="tx1"/>
                </a:solidFill>
                <a:effectLst/>
                <a:latin typeface="Arial" charset="0"/>
                <a:ea typeface="+mn-ea"/>
                <a:cs typeface="Arial" charset="0"/>
              </a:rPr>
              <a:t>What’s next? </a:t>
            </a:r>
            <a:r>
              <a:rPr lang="en-US" sz="1200" kern="1200">
                <a:solidFill>
                  <a:schemeClr val="tx1"/>
                </a:solidFill>
                <a:effectLst/>
                <a:latin typeface="Arial" charset="0"/>
                <a:ea typeface="+mn-ea"/>
                <a:cs typeface="Arial" charset="0"/>
              </a:rPr>
              <a:t>After you’ve made the philanthropic referral, your Foundation liaison will report back to you on any progress of gifts that result from your referral. </a:t>
            </a:r>
          </a:p>
          <a:p>
            <a:endParaRPr lang="en-US"/>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20</a:t>
            </a:fld>
            <a:r>
              <a:rPr lang="en-US"/>
              <a:t>##</a:t>
            </a:r>
            <a:endParaRPr lang="en-US" dirty="0"/>
          </a:p>
        </p:txBody>
      </p:sp>
    </p:spTree>
    <p:extLst>
      <p:ext uri="{BB962C8B-B14F-4D97-AF65-F5344CB8AC3E}">
        <p14:creationId xmlns:p14="http://schemas.microsoft.com/office/powerpoint/2010/main" val="191759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585">
              <a:defRPr sz="2400">
                <a:solidFill>
                  <a:schemeClr val="tx1"/>
                </a:solidFill>
                <a:latin typeface="Arial" charset="0"/>
              </a:defRPr>
            </a:lvl1pPr>
            <a:lvl2pPr marL="732103" indent="-281578" defTabSz="877585">
              <a:defRPr sz="2400">
                <a:solidFill>
                  <a:schemeClr val="tx1"/>
                </a:solidFill>
                <a:latin typeface="Arial" charset="0"/>
              </a:defRPr>
            </a:lvl2pPr>
            <a:lvl3pPr marL="1126312" indent="-225262" defTabSz="877585">
              <a:defRPr sz="2400">
                <a:solidFill>
                  <a:schemeClr val="tx1"/>
                </a:solidFill>
                <a:latin typeface="Arial" charset="0"/>
              </a:defRPr>
            </a:lvl3pPr>
            <a:lvl4pPr marL="1576837" indent="-225262" defTabSz="877585">
              <a:defRPr sz="2400">
                <a:solidFill>
                  <a:schemeClr val="tx1"/>
                </a:solidFill>
                <a:latin typeface="Arial" charset="0"/>
              </a:defRPr>
            </a:lvl4pPr>
            <a:lvl5pPr marL="2027362" indent="-225262" defTabSz="877585">
              <a:defRPr sz="2400">
                <a:solidFill>
                  <a:schemeClr val="tx1"/>
                </a:solidFill>
                <a:latin typeface="Arial" charset="0"/>
              </a:defRPr>
            </a:lvl5pPr>
            <a:lvl6pPr marL="2477887" indent="-225262" defTabSz="877585" eaLnBrk="0" fontAlgn="base" hangingPunct="0">
              <a:spcBef>
                <a:spcPct val="0"/>
              </a:spcBef>
              <a:spcAft>
                <a:spcPct val="0"/>
              </a:spcAft>
              <a:defRPr sz="2400">
                <a:solidFill>
                  <a:schemeClr val="tx1"/>
                </a:solidFill>
                <a:latin typeface="Arial" charset="0"/>
              </a:defRPr>
            </a:lvl6pPr>
            <a:lvl7pPr marL="2928412" indent="-225262" defTabSz="877585" eaLnBrk="0" fontAlgn="base" hangingPunct="0">
              <a:spcBef>
                <a:spcPct val="0"/>
              </a:spcBef>
              <a:spcAft>
                <a:spcPct val="0"/>
              </a:spcAft>
              <a:defRPr sz="2400">
                <a:solidFill>
                  <a:schemeClr val="tx1"/>
                </a:solidFill>
                <a:latin typeface="Arial" charset="0"/>
              </a:defRPr>
            </a:lvl7pPr>
            <a:lvl8pPr marL="3378937" indent="-225262" defTabSz="877585" eaLnBrk="0" fontAlgn="base" hangingPunct="0">
              <a:spcBef>
                <a:spcPct val="0"/>
              </a:spcBef>
              <a:spcAft>
                <a:spcPct val="0"/>
              </a:spcAft>
              <a:defRPr sz="2400">
                <a:solidFill>
                  <a:schemeClr val="tx1"/>
                </a:solidFill>
                <a:latin typeface="Arial" charset="0"/>
              </a:defRPr>
            </a:lvl8pPr>
            <a:lvl9pPr marL="3829461" indent="-225262" defTabSz="877585" eaLnBrk="0" fontAlgn="base" hangingPunct="0">
              <a:spcBef>
                <a:spcPct val="0"/>
              </a:spcBef>
              <a:spcAft>
                <a:spcPct val="0"/>
              </a:spcAft>
              <a:defRPr sz="2400">
                <a:solidFill>
                  <a:schemeClr val="tx1"/>
                </a:solidFill>
                <a:latin typeface="Arial" charset="0"/>
              </a:defRPr>
            </a:lvl9pPr>
          </a:lstStyle>
          <a:p>
            <a:fld id="{AB2B8EF4-58DC-4164-8A06-DD223A32B91E}" type="slidenum">
              <a:rPr lang="en-US" sz="1000" smtClean="0"/>
              <a:pPr/>
              <a:t>3</a:t>
            </a:fld>
            <a:r>
              <a:rPr lang="en-US" sz="1000" dirty="0"/>
              <a:t>##</a:t>
            </a: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Arial" charset="0"/>
              </a:rPr>
              <a:t>Slide 4-6:</a:t>
            </a:r>
            <a:r>
              <a:rPr lang="en-US" sz="1200" kern="1200" dirty="0">
                <a:solidFill>
                  <a:schemeClr val="tx1"/>
                </a:solidFill>
                <a:effectLst/>
                <a:latin typeface="Arial" charset="0"/>
                <a:ea typeface="+mn-ea"/>
                <a:cs typeface="Arial" charset="0"/>
              </a:rPr>
              <a:t> Agenda</a:t>
            </a:r>
          </a:p>
          <a:p>
            <a:pPr lvl="0"/>
            <a:r>
              <a:rPr lang="en-US" sz="1200" kern="1200" dirty="0">
                <a:solidFill>
                  <a:schemeClr val="tx1"/>
                </a:solidFill>
                <a:effectLst/>
                <a:latin typeface="Arial" charset="0"/>
                <a:ea typeface="+mn-ea"/>
                <a:cs typeface="Arial" charset="0"/>
              </a:rPr>
              <a:t>A run-down of our agenda for the session today:</a:t>
            </a:r>
          </a:p>
          <a:p>
            <a:pPr lvl="1"/>
            <a:r>
              <a:rPr lang="en-US" sz="1200" kern="1200" dirty="0">
                <a:solidFill>
                  <a:schemeClr val="tx1"/>
                </a:solidFill>
                <a:effectLst/>
                <a:latin typeface="Arial" charset="0"/>
                <a:ea typeface="+mn-ea"/>
                <a:cs typeface="Arial" charset="0"/>
              </a:rPr>
              <a:t>A brief introduction about the Foundations supporting care at Spectrum Health and Helen DeVos Children’s Hospital </a:t>
            </a:r>
          </a:p>
          <a:p>
            <a:pPr lvl="1"/>
            <a:r>
              <a:rPr lang="en-US" sz="1200" kern="1200" dirty="0">
                <a:solidFill>
                  <a:schemeClr val="tx1"/>
                </a:solidFill>
                <a:effectLst/>
                <a:latin typeface="Arial" charset="0"/>
                <a:ea typeface="+mn-ea"/>
                <a:cs typeface="Arial" charset="0"/>
              </a:rPr>
              <a:t>Overview of philanthropy in healthcare</a:t>
            </a:r>
          </a:p>
          <a:p>
            <a:pPr lvl="1"/>
            <a:r>
              <a:rPr lang="en-US" sz="1200" kern="1200" dirty="0">
                <a:solidFill>
                  <a:schemeClr val="tx1"/>
                </a:solidFill>
                <a:effectLst/>
                <a:latin typeface="Arial" charset="0"/>
                <a:ea typeface="+mn-ea"/>
                <a:cs typeface="Arial" charset="0"/>
              </a:rPr>
              <a:t>And then we will talk about “How to make a referral” </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4</a:t>
            </a:fld>
            <a:r>
              <a:rPr lang="en-US"/>
              <a:t>##</a:t>
            </a:r>
            <a:endParaRPr lang="en-US" dirty="0"/>
          </a:p>
        </p:txBody>
      </p:sp>
    </p:spTree>
    <p:extLst>
      <p:ext uri="{BB962C8B-B14F-4D97-AF65-F5344CB8AC3E}">
        <p14:creationId xmlns:p14="http://schemas.microsoft.com/office/powerpoint/2010/main" val="353679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The role of Spectrum Health Foundation and Helen DeVos Children’s hospital Foundation’s are to provide resources for our clinical and family support programs and staff </a:t>
            </a:r>
          </a:p>
          <a:p>
            <a:pPr lvl="0"/>
            <a:r>
              <a:rPr lang="en-US" sz="1200" kern="1200" dirty="0">
                <a:solidFill>
                  <a:schemeClr val="tx1"/>
                </a:solidFill>
                <a:effectLst/>
                <a:latin typeface="Arial" charset="0"/>
                <a:ea typeface="+mn-ea"/>
                <a:cs typeface="Arial" charset="0"/>
              </a:rPr>
              <a:t>These resources could be a clinical program, like the Blood and Marrow Transplant program, or a service such as Child Life.  We help to fill in gaps of care that insurance does not cover, and also help to fund start-up projects like building HDVCH. </a:t>
            </a:r>
          </a:p>
          <a:p>
            <a:pPr lvl="0"/>
            <a:r>
              <a:rPr lang="en-US" sz="1200" kern="1200" dirty="0">
                <a:solidFill>
                  <a:schemeClr val="tx1"/>
                </a:solidFill>
                <a:effectLst/>
                <a:latin typeface="Arial" charset="0"/>
                <a:ea typeface="+mn-ea"/>
                <a:cs typeface="Arial" charset="0"/>
              </a:rPr>
              <a:t>The foundations have collectively raised 400 million dollars since establishment in 1987!</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7</a:t>
            </a:fld>
            <a:r>
              <a:rPr lang="en-US"/>
              <a:t>##</a:t>
            </a:r>
            <a:endParaRPr lang="en-US" dirty="0"/>
          </a:p>
        </p:txBody>
      </p:sp>
    </p:spTree>
    <p:extLst>
      <p:ext uri="{BB962C8B-B14F-4D97-AF65-F5344CB8AC3E}">
        <p14:creationId xmlns:p14="http://schemas.microsoft.com/office/powerpoint/2010/main" val="238066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To kick off our discussion I wanted to bring a question to our group.  </a:t>
            </a:r>
          </a:p>
          <a:p>
            <a:pPr lvl="0"/>
            <a:r>
              <a:rPr lang="en-US" sz="1200" kern="1200" dirty="0">
                <a:solidFill>
                  <a:schemeClr val="tx1"/>
                </a:solidFill>
                <a:effectLst/>
                <a:latin typeface="Arial" charset="0"/>
                <a:ea typeface="+mn-ea"/>
                <a:cs typeface="Arial" charset="0"/>
              </a:rPr>
              <a:t>If wealthy individual breezed through the doors of your floor today and said I want to give you $1,000 to purchase anything you need for patient care, what would you purchase?</a:t>
            </a:r>
          </a:p>
          <a:p>
            <a:pPr lvl="0"/>
            <a:r>
              <a:rPr lang="en-US" sz="1200" kern="1200" dirty="0">
                <a:solidFill>
                  <a:schemeClr val="tx1"/>
                </a:solidFill>
                <a:effectLst/>
                <a:latin typeface="Arial" charset="0"/>
                <a:ea typeface="+mn-ea"/>
                <a:cs typeface="Arial" charset="0"/>
              </a:rPr>
              <a:t>What about $100,000? </a:t>
            </a:r>
          </a:p>
          <a:p>
            <a:pPr lvl="0"/>
            <a:r>
              <a:rPr lang="en-US" sz="1200" kern="1200" dirty="0">
                <a:solidFill>
                  <a:schemeClr val="tx1"/>
                </a:solidFill>
                <a:effectLst/>
                <a:latin typeface="Arial" charset="0"/>
                <a:ea typeface="+mn-ea"/>
                <a:cs typeface="Arial" charset="0"/>
              </a:rPr>
              <a:t>Keep these things in mind as we talk today.</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8</a:t>
            </a:fld>
            <a:r>
              <a:rPr lang="en-US"/>
              <a:t>##</a:t>
            </a:r>
            <a:endParaRPr lang="en-US" dirty="0"/>
          </a:p>
        </p:txBody>
      </p:sp>
    </p:spTree>
    <p:extLst>
      <p:ext uri="{BB962C8B-B14F-4D97-AF65-F5344CB8AC3E}">
        <p14:creationId xmlns:p14="http://schemas.microsoft.com/office/powerpoint/2010/main" val="62958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We are going to get a more personal and I will need your help with this question.</a:t>
            </a:r>
          </a:p>
          <a:p>
            <a:pPr lvl="0"/>
            <a:r>
              <a:rPr lang="en-US" sz="1200" kern="1200" dirty="0">
                <a:solidFill>
                  <a:schemeClr val="tx1"/>
                </a:solidFill>
                <a:effectLst/>
                <a:latin typeface="Arial" charset="0"/>
                <a:ea typeface="+mn-ea"/>
                <a:cs typeface="Arial" charset="0"/>
              </a:rPr>
              <a:t>You may be involved with an organization or a cause, would anyone be willing to share why they personally contribute your time/ and or money to that cause? </a:t>
            </a:r>
          </a:p>
          <a:p>
            <a:pPr lvl="0"/>
            <a:r>
              <a:rPr lang="en-US" sz="1200" kern="1200" dirty="0">
                <a:solidFill>
                  <a:schemeClr val="tx1"/>
                </a:solidFill>
                <a:effectLst/>
                <a:latin typeface="Arial" charset="0"/>
                <a:ea typeface="+mn-ea"/>
                <a:cs typeface="Arial" charset="0"/>
              </a:rPr>
              <a:t>Thank you for sharing, it sounds to me like you personally invested in that cause because: “it speaks to your heart”, “you had a great experience”, “you want to affect change”. </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9</a:t>
            </a:fld>
            <a:r>
              <a:rPr lang="en-US"/>
              <a:t>##</a:t>
            </a:r>
            <a:endParaRPr lang="en-US" dirty="0"/>
          </a:p>
        </p:txBody>
      </p:sp>
    </p:spTree>
    <p:extLst>
      <p:ext uri="{BB962C8B-B14F-4D97-AF65-F5344CB8AC3E}">
        <p14:creationId xmlns:p14="http://schemas.microsoft.com/office/powerpoint/2010/main" val="18617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Research about donors tells us that individuals contribute to causes most meaningful to them, and that they are often based on a life experience. </a:t>
            </a:r>
          </a:p>
          <a:p>
            <a:pPr lvl="0"/>
            <a:r>
              <a:rPr lang="en-US" sz="1200" kern="1200" dirty="0">
                <a:solidFill>
                  <a:schemeClr val="tx1"/>
                </a:solidFill>
                <a:effectLst/>
                <a:latin typeface="Arial" charset="0"/>
                <a:ea typeface="+mn-ea"/>
                <a:cs typeface="Arial" charset="0"/>
              </a:rPr>
              <a:t>This video is an excellent example of this.</a:t>
            </a:r>
          </a:p>
          <a:p>
            <a:pPr lvl="0"/>
            <a:r>
              <a:rPr lang="en-US" sz="1200" kern="1200" dirty="0">
                <a:solidFill>
                  <a:schemeClr val="tx1"/>
                </a:solidFill>
                <a:effectLst/>
                <a:latin typeface="Arial" charset="0"/>
                <a:ea typeface="+mn-ea"/>
                <a:cs typeface="Arial" charset="0"/>
              </a:rPr>
              <a:t>This video is a great example of an individual that was touched by a life experience and was moved to give back. </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10</a:t>
            </a:fld>
            <a:r>
              <a:rPr lang="en-US"/>
              <a:t>##</a:t>
            </a:r>
            <a:endParaRPr lang="en-US" dirty="0"/>
          </a:p>
        </p:txBody>
      </p:sp>
    </p:spTree>
    <p:extLst>
      <p:ext uri="{BB962C8B-B14F-4D97-AF65-F5344CB8AC3E}">
        <p14:creationId xmlns:p14="http://schemas.microsoft.com/office/powerpoint/2010/main" val="353685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Contributions that are most meaningful to donors will give them a deep sense of making a difference. </a:t>
            </a:r>
          </a:p>
          <a:p>
            <a:pPr lvl="0"/>
            <a:r>
              <a:rPr lang="en-US" sz="1200" kern="1200" dirty="0">
                <a:solidFill>
                  <a:schemeClr val="tx1"/>
                </a:solidFill>
                <a:effectLst/>
                <a:latin typeface="Arial" charset="0"/>
                <a:ea typeface="+mn-ea"/>
                <a:cs typeface="Arial" charset="0"/>
              </a:rPr>
              <a:t>Research also shows that humans feel a need to engage with respected people doing important work. </a:t>
            </a:r>
          </a:p>
          <a:p>
            <a:pPr lvl="0"/>
            <a:r>
              <a:rPr lang="en-US" sz="1200" kern="1200" dirty="0">
                <a:solidFill>
                  <a:schemeClr val="tx1"/>
                </a:solidFill>
                <a:effectLst/>
                <a:latin typeface="Arial" charset="0"/>
                <a:ea typeface="+mn-ea"/>
                <a:cs typeface="Arial" charset="0"/>
              </a:rPr>
              <a:t>Their personal stories will influence how they want to make a difference and with whom. </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11</a:t>
            </a:fld>
            <a:r>
              <a:rPr lang="en-US"/>
              <a:t>##</a:t>
            </a:r>
            <a:endParaRPr lang="en-US" dirty="0"/>
          </a:p>
        </p:txBody>
      </p:sp>
    </p:spTree>
    <p:extLst>
      <p:ext uri="{BB962C8B-B14F-4D97-AF65-F5344CB8AC3E}">
        <p14:creationId xmlns:p14="http://schemas.microsoft.com/office/powerpoint/2010/main" val="158652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Here is where we might see a different view of our perspective woman. </a:t>
            </a:r>
          </a:p>
          <a:p>
            <a:pPr lvl="0"/>
            <a:r>
              <a:rPr lang="en-US" sz="1200" kern="1200" dirty="0">
                <a:solidFill>
                  <a:schemeClr val="tx1"/>
                </a:solidFill>
                <a:effectLst/>
                <a:latin typeface="Arial" charset="0"/>
                <a:ea typeface="+mn-ea"/>
                <a:cs typeface="Arial" charset="0"/>
              </a:rPr>
              <a:t>These concepts relate to the work that you are doing every day. The patients that you help are find joy, gratitude and even love for the care you provide  </a:t>
            </a:r>
          </a:p>
          <a:p>
            <a:pPr lvl="0"/>
            <a:r>
              <a:rPr lang="en-US" sz="1200" kern="1200" dirty="0">
                <a:solidFill>
                  <a:schemeClr val="tx1"/>
                </a:solidFill>
                <a:effectLst/>
                <a:latin typeface="Arial" charset="0"/>
                <a:ea typeface="+mn-ea"/>
                <a:cs typeface="Arial" charset="0"/>
              </a:rPr>
              <a:t>To patients you provide more than a service, it’s a life changing experience.  An experience that may motivate them to give back in ways very personal to them</a:t>
            </a:r>
          </a:p>
          <a:p>
            <a:pPr lvl="0"/>
            <a:r>
              <a:rPr lang="en-US" sz="1200" kern="1200" dirty="0">
                <a:solidFill>
                  <a:schemeClr val="tx1"/>
                </a:solidFill>
                <a:effectLst/>
                <a:latin typeface="Arial" charset="0"/>
                <a:ea typeface="+mn-ea"/>
                <a:cs typeface="Arial" charset="0"/>
              </a:rPr>
              <a:t>And it might be a part of a healing process</a:t>
            </a:r>
          </a:p>
          <a:p>
            <a:endParaRPr lang="en-US" dirty="0"/>
          </a:p>
        </p:txBody>
      </p:sp>
      <p:sp>
        <p:nvSpPr>
          <p:cNvPr id="4" name="Slide Number Placeholder 3"/>
          <p:cNvSpPr>
            <a:spLocks noGrp="1"/>
          </p:cNvSpPr>
          <p:nvPr>
            <p:ph type="sldNum" sz="quarter" idx="5"/>
          </p:nvPr>
        </p:nvSpPr>
        <p:spPr/>
        <p:txBody>
          <a:bodyPr/>
          <a:lstStyle/>
          <a:p>
            <a:pPr>
              <a:defRPr/>
            </a:pPr>
            <a:fld id="{32BA5E60-0F14-4ADA-920D-B6781A24A5A4}" type="slidenum">
              <a:rPr lang="en-US" smtClean="0"/>
              <a:pPr>
                <a:defRPr/>
              </a:pPr>
              <a:t>12</a:t>
            </a:fld>
            <a:r>
              <a:rPr lang="en-US"/>
              <a:t>##</a:t>
            </a:r>
            <a:endParaRPr lang="en-US" dirty="0"/>
          </a:p>
        </p:txBody>
      </p:sp>
    </p:spTree>
    <p:extLst>
      <p:ext uri="{BB962C8B-B14F-4D97-AF65-F5344CB8AC3E}">
        <p14:creationId xmlns:p14="http://schemas.microsoft.com/office/powerpoint/2010/main" val="2492673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313_SH_POS_elev_full-color-for-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48313" y="309563"/>
            <a:ext cx="33083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userDrawn="1"/>
        </p:nvSpPr>
        <p:spPr bwMode="auto">
          <a:xfrm>
            <a:off x="0" y="1250950"/>
            <a:ext cx="9144000" cy="5613400"/>
          </a:xfrm>
          <a:prstGeom prst="rect">
            <a:avLst/>
          </a:prstGeom>
          <a:solidFill>
            <a:srgbClr val="062D42"/>
          </a:solidFill>
          <a:ln w="12700">
            <a:noFill/>
            <a:miter lim="800000"/>
            <a:headEnd type="none" w="sm" len="sm"/>
            <a:tailEnd type="none" w="sm" len="sm"/>
          </a:ln>
          <a:effectLst/>
        </p:spPr>
        <p:txBody>
          <a:bodyPr wrap="none" anchor="ctr"/>
          <a:lstStyle/>
          <a:p>
            <a:endParaRPr lang="en-US" dirty="0"/>
          </a:p>
        </p:txBody>
      </p:sp>
      <p:sp>
        <p:nvSpPr>
          <p:cNvPr id="6" name="Rectangle 5"/>
          <p:cNvSpPr>
            <a:spLocks noChangeArrowheads="1"/>
          </p:cNvSpPr>
          <p:nvPr/>
        </p:nvSpPr>
        <p:spPr bwMode="auto">
          <a:xfrm>
            <a:off x="455613" y="6388100"/>
            <a:ext cx="749300" cy="355600"/>
          </a:xfrm>
          <a:prstGeom prst="rect">
            <a:avLst/>
          </a:prstGeom>
          <a:noFill/>
          <a:ln w="9525">
            <a:noFill/>
            <a:miter lim="800000"/>
            <a:headEnd/>
            <a:tailEnd/>
          </a:ln>
          <a:effectLst/>
        </p:spPr>
        <p:txBody>
          <a:bodyPr lIns="0" tIns="0" rIns="0" bIns="0"/>
          <a:lstStyle/>
          <a:p>
            <a:pPr defTabSz="893763"/>
            <a:fld id="{47EBD6CB-7911-4B38-86B4-A22F701AB081}" type="slidenum">
              <a:rPr lang="en-US" sz="900"/>
              <a:pPr defTabSz="893763"/>
              <a:t>‹#›</a:t>
            </a:fld>
            <a:endParaRPr lang="en-US" sz="900" dirty="0"/>
          </a:p>
        </p:txBody>
      </p:sp>
      <p:sp>
        <p:nvSpPr>
          <p:cNvPr id="7" name="Line 7"/>
          <p:cNvSpPr>
            <a:spLocks noChangeShapeType="1"/>
          </p:cNvSpPr>
          <p:nvPr userDrawn="1"/>
        </p:nvSpPr>
        <p:spPr bwMode="auto">
          <a:xfrm>
            <a:off x="0" y="6334125"/>
            <a:ext cx="9144000" cy="0"/>
          </a:xfrm>
          <a:prstGeom prst="line">
            <a:avLst/>
          </a:prstGeom>
          <a:noFill/>
          <a:ln w="12700">
            <a:solidFill>
              <a:schemeClr val="folHlink"/>
            </a:solidFill>
            <a:round/>
            <a:headEnd type="none" w="sm" len="sm"/>
            <a:tailEnd type="none" w="sm" len="sm"/>
          </a:ln>
          <a:effectLst/>
        </p:spPr>
        <p:txBody>
          <a:bodyPr/>
          <a:lstStyle/>
          <a:p>
            <a:pPr>
              <a:defRPr/>
            </a:pPr>
            <a:endParaRPr lang="en-US" dirty="0"/>
          </a:p>
        </p:txBody>
      </p:sp>
      <p:sp>
        <p:nvSpPr>
          <p:cNvPr id="394243" name="Rectangle 3"/>
          <p:cNvSpPr>
            <a:spLocks noGrp="1" noChangeArrowheads="1"/>
          </p:cNvSpPr>
          <p:nvPr>
            <p:ph type="subTitle" idx="1"/>
          </p:nvPr>
        </p:nvSpPr>
        <p:spPr>
          <a:xfrm>
            <a:off x="474663" y="3254375"/>
            <a:ext cx="5014912" cy="1752600"/>
          </a:xfrm>
        </p:spPr>
        <p:txBody>
          <a:bodyPr/>
          <a:lstStyle>
            <a:lvl1pPr>
              <a:spcBef>
                <a:spcPct val="0"/>
              </a:spcBef>
              <a:defRPr sz="2500">
                <a:solidFill>
                  <a:schemeClr val="tx1"/>
                </a:solidFill>
              </a:defRPr>
            </a:lvl1pPr>
          </a:lstStyle>
          <a:p>
            <a:r>
              <a:rPr lang="en-US"/>
              <a:t>Click to edit Master subtitle style</a:t>
            </a:r>
          </a:p>
        </p:txBody>
      </p:sp>
      <p:sp>
        <p:nvSpPr>
          <p:cNvPr id="394244" name="Rectangle 4"/>
          <p:cNvSpPr>
            <a:spLocks noGrp="1" noChangeArrowheads="1"/>
          </p:cNvSpPr>
          <p:nvPr>
            <p:ph type="ctrTitle"/>
          </p:nvPr>
        </p:nvSpPr>
        <p:spPr>
          <a:xfrm>
            <a:off x="474663" y="1619250"/>
            <a:ext cx="7772400" cy="1481138"/>
          </a:xfrm>
        </p:spPr>
        <p:txBody>
          <a:bodyPr/>
          <a:lstStyle>
            <a:lvl1pPr>
              <a:defRPr sz="4400"/>
            </a:lvl1pPr>
          </a:lstStyle>
          <a:p>
            <a:r>
              <a:rPr lang="en-US"/>
              <a:t>Click to edit Master 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v1279005_crop_retouc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50950"/>
            <a:ext cx="9140825"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455613" y="6388100"/>
            <a:ext cx="749300" cy="355600"/>
          </a:xfrm>
          <a:prstGeom prst="rect">
            <a:avLst/>
          </a:prstGeom>
          <a:noFill/>
          <a:ln w="9525">
            <a:noFill/>
            <a:miter lim="800000"/>
            <a:headEnd/>
            <a:tailEnd/>
          </a:ln>
          <a:effectLst/>
        </p:spPr>
        <p:txBody>
          <a:bodyPr lIns="0" tIns="0" rIns="0" bIns="0"/>
          <a:lstStyle/>
          <a:p>
            <a:pPr defTabSz="893763"/>
            <a:fld id="{5D33F306-37EF-4F6C-B69B-BC547AD88FDB}" type="slidenum">
              <a:rPr lang="en-US" sz="900"/>
              <a:pPr defTabSz="893763"/>
              <a:t>‹#›</a:t>
            </a:fld>
            <a:endParaRPr lang="en-US" sz="900" dirty="0"/>
          </a:p>
        </p:txBody>
      </p:sp>
      <p:sp>
        <p:nvSpPr>
          <p:cNvPr id="6" name="Line 6"/>
          <p:cNvSpPr>
            <a:spLocks noChangeShapeType="1"/>
          </p:cNvSpPr>
          <p:nvPr userDrawn="1"/>
        </p:nvSpPr>
        <p:spPr bwMode="auto">
          <a:xfrm>
            <a:off x="0" y="6334125"/>
            <a:ext cx="9144000" cy="0"/>
          </a:xfrm>
          <a:prstGeom prst="line">
            <a:avLst/>
          </a:prstGeom>
          <a:noFill/>
          <a:ln w="12700">
            <a:solidFill>
              <a:schemeClr val="folHlink"/>
            </a:solidFill>
            <a:round/>
            <a:headEnd type="none" w="sm" len="sm"/>
            <a:tailEnd type="none" w="sm" len="sm"/>
          </a:ln>
          <a:effectLst/>
        </p:spPr>
        <p:txBody>
          <a:bodyPr/>
          <a:lstStyle/>
          <a:p>
            <a:pPr>
              <a:defRPr/>
            </a:pPr>
            <a:endParaRPr lang="en-US" dirty="0"/>
          </a:p>
        </p:txBody>
      </p:sp>
      <p:pic>
        <p:nvPicPr>
          <p:cNvPr id="7" name="Picture 9" descr="313_SH_POS_elev_full-color-for-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48313" y="309563"/>
            <a:ext cx="33083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1811" name="Rectangle 3"/>
          <p:cNvSpPr>
            <a:spLocks noGrp="1" noChangeArrowheads="1"/>
          </p:cNvSpPr>
          <p:nvPr>
            <p:ph type="subTitle" idx="1"/>
          </p:nvPr>
        </p:nvSpPr>
        <p:spPr>
          <a:xfrm>
            <a:off x="474663" y="3254375"/>
            <a:ext cx="4908550" cy="1752600"/>
          </a:xfrm>
        </p:spPr>
        <p:txBody>
          <a:bodyPr/>
          <a:lstStyle>
            <a:lvl1pPr>
              <a:spcBef>
                <a:spcPct val="0"/>
              </a:spcBef>
              <a:defRPr sz="2500">
                <a:solidFill>
                  <a:schemeClr val="tx1"/>
                </a:solidFill>
              </a:defRPr>
            </a:lvl1pPr>
          </a:lstStyle>
          <a:p>
            <a:r>
              <a:rPr lang="en-US"/>
              <a:t>Click to edit Master subtitle style</a:t>
            </a:r>
          </a:p>
        </p:txBody>
      </p:sp>
      <p:sp>
        <p:nvSpPr>
          <p:cNvPr id="631812" name="Rectangle 4"/>
          <p:cNvSpPr>
            <a:spLocks noGrp="1" noChangeArrowheads="1"/>
          </p:cNvSpPr>
          <p:nvPr>
            <p:ph type="ctrTitle"/>
          </p:nvPr>
        </p:nvSpPr>
        <p:spPr>
          <a:xfrm>
            <a:off x="474663" y="1619250"/>
            <a:ext cx="7772400" cy="1481138"/>
          </a:xfrm>
        </p:spPr>
        <p:txBody>
          <a:bodyPr/>
          <a:lstStyle>
            <a:lvl1pPr>
              <a:defRPr sz="4400"/>
            </a:lvl1pPr>
          </a:lstStyle>
          <a:p>
            <a:r>
              <a:rPr lang="en-US"/>
              <a:t>Click to edit Master title style</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fld id="{9C925D57-1F68-4541-8439-6A2A37928D5F}" type="slidenum">
              <a:rPr lang="en-US"/>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788" y="1933575"/>
            <a:ext cx="4038600" cy="4068763"/>
          </a:xfrm>
        </p:spPr>
        <p:txBody>
          <a:bodyPr/>
          <a:lstStyle>
            <a:lvl1pPr>
              <a:defRPr sz="2000"/>
            </a:lvl1pPr>
            <a:lvl2pPr marL="228600" indent="-228600">
              <a:spcBef>
                <a:spcPts val="480"/>
              </a:spcBef>
              <a:defRPr sz="2000"/>
            </a:lvl2pPr>
            <a:lvl3pPr marL="466344" indent="-237744">
              <a:spcBef>
                <a:spcPts val="480"/>
              </a:spcBef>
              <a:defRPr sz="2000"/>
            </a:lvl3pPr>
            <a:lvl4pPr marL="694944" indent="-228600">
              <a:spcBef>
                <a:spcPts val="480"/>
              </a:spcBef>
              <a:defRPr sz="2000"/>
            </a:lvl4pPr>
            <a:lvl5pPr marL="969264" indent="-27432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9788" y="1933575"/>
            <a:ext cx="4038600" cy="4068763"/>
          </a:xfrm>
        </p:spPr>
        <p:txBody>
          <a:bodyPr/>
          <a:lstStyle>
            <a:lvl1pPr>
              <a:defRPr sz="2000"/>
            </a:lvl1pPr>
            <a:lvl2pPr marL="228600" indent="-228600">
              <a:defRPr sz="2000"/>
            </a:lvl2pPr>
            <a:lvl3pPr marL="466344" indent="-237744">
              <a:defRPr sz="2000"/>
            </a:lvl3pPr>
            <a:lvl4pPr marL="694944" indent="-228600">
              <a:defRPr sz="2000"/>
            </a:lvl4pPr>
            <a:lvl5pPr marL="969264" indent="-27432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sldNum" sz="quarter" idx="10"/>
          </p:nvPr>
        </p:nvSpPr>
        <p:spPr>
          <a:ln/>
        </p:spPr>
        <p:txBody>
          <a:bodyPr/>
          <a:lstStyle>
            <a:lvl1pPr>
              <a:defRPr/>
            </a:lvl1pPr>
          </a:lstStyle>
          <a:p>
            <a:fld id="{8BD39098-CA18-42DB-8F38-2350D850F760}" type="slidenum">
              <a:rPr lang="en-US"/>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08AAC1BF-CA58-450D-AB61-2FF212965694}" type="slidenum">
              <a:rPr lang="en-US"/>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F502FE28-0159-40F3-ABC9-CFC1DDA8FD1F}" type="slidenum">
              <a:rPr lang="en-US"/>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F179CA6B-10E4-43D4-B296-DD2E2ACA69E3}" type="slidenum">
              <a:rPr lang="en-US"/>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1CC8DEBC-B143-4D17-A833-2A9F1EFC9E94}" type="slidenum">
              <a:rPr lang="en-US"/>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3D8968E1-60B5-4155-8329-02E5FFBD3B12}" type="slidenum">
              <a:rPr lang="en-US"/>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135FCD63-C671-4DC5-946A-30F75E95744D}" type="slidenum">
              <a:rPr lang="en-US"/>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2" descr="313_SH_POS_elev_full-color-for-ppt"/>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507163" y="117475"/>
            <a:ext cx="2476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8" name="Rectangle 2"/>
          <p:cNvSpPr>
            <a:spLocks noChangeArrowheads="1"/>
          </p:cNvSpPr>
          <p:nvPr userDrawn="1"/>
        </p:nvSpPr>
        <p:spPr bwMode="auto">
          <a:xfrm>
            <a:off x="0" y="804863"/>
            <a:ext cx="9144000" cy="6053137"/>
          </a:xfrm>
          <a:prstGeom prst="rect">
            <a:avLst/>
          </a:prstGeom>
          <a:solidFill>
            <a:srgbClr val="062D42"/>
          </a:solidFill>
          <a:ln w="12700">
            <a:noFill/>
            <a:miter lim="800000"/>
            <a:headEnd type="none" w="sm" len="sm"/>
            <a:tailEnd type="none" w="sm" len="sm"/>
          </a:ln>
          <a:effectLst/>
        </p:spPr>
        <p:txBody>
          <a:bodyPr wrap="none" anchor="ctr"/>
          <a:lstStyle/>
          <a:p>
            <a:endParaRPr lang="en-US" dirty="0"/>
          </a:p>
        </p:txBody>
      </p:sp>
      <p:sp>
        <p:nvSpPr>
          <p:cNvPr id="2052" name="Rectangle 3"/>
          <p:cNvSpPr>
            <a:spLocks noGrp="1" noChangeArrowheads="1"/>
          </p:cNvSpPr>
          <p:nvPr>
            <p:ph type="body" idx="1"/>
          </p:nvPr>
        </p:nvSpPr>
        <p:spPr bwMode="auto">
          <a:xfrm>
            <a:off x="458788" y="1933575"/>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3220" name="Rectangle 4"/>
          <p:cNvSpPr>
            <a:spLocks noGrp="1" noChangeArrowheads="1"/>
          </p:cNvSpPr>
          <p:nvPr>
            <p:ph type="sldNum" sz="quarter" idx="4"/>
          </p:nvPr>
        </p:nvSpPr>
        <p:spPr bwMode="auto">
          <a:xfrm>
            <a:off x="455613" y="6388100"/>
            <a:ext cx="749300" cy="35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rgbClr val="FFFFFF"/>
                </a:solidFill>
              </a:defRPr>
            </a:lvl1pPr>
          </a:lstStyle>
          <a:p>
            <a:fld id="{62EF0357-777D-4174-BD40-BB21C05ACC8A}" type="slidenum">
              <a:rPr lang="en-US"/>
              <a:pPr/>
              <a:t>‹#›</a:t>
            </a:fld>
            <a:endParaRPr lang="en-US" dirty="0"/>
          </a:p>
        </p:txBody>
      </p:sp>
      <p:sp>
        <p:nvSpPr>
          <p:cNvPr id="2054" name="Rectangle 5"/>
          <p:cNvSpPr>
            <a:spLocks noGrp="1" noChangeArrowheads="1"/>
          </p:cNvSpPr>
          <p:nvPr>
            <p:ph type="title"/>
          </p:nvPr>
        </p:nvSpPr>
        <p:spPr bwMode="auto">
          <a:xfrm>
            <a:off x="455613" y="941388"/>
            <a:ext cx="63198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93223" name="Line 7"/>
          <p:cNvSpPr>
            <a:spLocks noChangeShapeType="1"/>
          </p:cNvSpPr>
          <p:nvPr userDrawn="1"/>
        </p:nvSpPr>
        <p:spPr bwMode="auto">
          <a:xfrm>
            <a:off x="0" y="1598613"/>
            <a:ext cx="9144000" cy="0"/>
          </a:xfrm>
          <a:prstGeom prst="line">
            <a:avLst/>
          </a:prstGeom>
          <a:noFill/>
          <a:ln w="12700">
            <a:solidFill>
              <a:schemeClr val="folHlink"/>
            </a:solidFill>
            <a:round/>
            <a:headEnd type="none" w="sm" len="sm"/>
            <a:tailEnd type="none" w="sm" len="sm"/>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0" r:id="rId2"/>
    <p:sldLayoutId id="2147483761" r:id="rId3"/>
    <p:sldLayoutId id="2147483762" r:id="rId4"/>
    <p:sldLayoutId id="2147483763" r:id="rId5"/>
  </p:sldLayoutIdLst>
  <p:transition spd="med">
    <p:wipe dir="r"/>
  </p:transition>
  <p:hf hdr="0" ftr="0" dt="0"/>
  <p:txStyles>
    <p:titleStyle>
      <a:lvl1pPr algn="l" defTabSz="893763" rtl="0" eaLnBrk="0" fontAlgn="base" hangingPunct="0">
        <a:spcBef>
          <a:spcPct val="0"/>
        </a:spcBef>
        <a:spcAft>
          <a:spcPct val="0"/>
        </a:spcAft>
        <a:defRPr sz="3400">
          <a:solidFill>
            <a:schemeClr val="tx1"/>
          </a:solidFill>
          <a:latin typeface="+mj-lt"/>
          <a:ea typeface="+mj-ea"/>
          <a:cs typeface="+mj-cs"/>
        </a:defRPr>
      </a:lvl1pPr>
      <a:lvl2pPr algn="l" defTabSz="893763" rtl="0" eaLnBrk="0" fontAlgn="base" hangingPunct="0">
        <a:spcBef>
          <a:spcPct val="0"/>
        </a:spcBef>
        <a:spcAft>
          <a:spcPct val="0"/>
        </a:spcAft>
        <a:defRPr sz="3400">
          <a:solidFill>
            <a:schemeClr val="tx1"/>
          </a:solidFill>
          <a:latin typeface="Arial" charset="0"/>
        </a:defRPr>
      </a:lvl2pPr>
      <a:lvl3pPr algn="l" defTabSz="893763" rtl="0" eaLnBrk="0" fontAlgn="base" hangingPunct="0">
        <a:spcBef>
          <a:spcPct val="0"/>
        </a:spcBef>
        <a:spcAft>
          <a:spcPct val="0"/>
        </a:spcAft>
        <a:defRPr sz="3400">
          <a:solidFill>
            <a:schemeClr val="tx1"/>
          </a:solidFill>
          <a:latin typeface="Arial" charset="0"/>
        </a:defRPr>
      </a:lvl3pPr>
      <a:lvl4pPr algn="l" defTabSz="893763" rtl="0" eaLnBrk="0" fontAlgn="base" hangingPunct="0">
        <a:spcBef>
          <a:spcPct val="0"/>
        </a:spcBef>
        <a:spcAft>
          <a:spcPct val="0"/>
        </a:spcAft>
        <a:defRPr sz="3400">
          <a:solidFill>
            <a:schemeClr val="tx1"/>
          </a:solidFill>
          <a:latin typeface="Arial" charset="0"/>
        </a:defRPr>
      </a:lvl4pPr>
      <a:lvl5pPr algn="l" defTabSz="893763" rtl="0" eaLnBrk="0" fontAlgn="base" hangingPunct="0">
        <a:spcBef>
          <a:spcPct val="0"/>
        </a:spcBef>
        <a:spcAft>
          <a:spcPct val="0"/>
        </a:spcAft>
        <a:defRPr sz="3400">
          <a:solidFill>
            <a:schemeClr val="tx1"/>
          </a:solidFill>
          <a:latin typeface="Arial" charset="0"/>
        </a:defRPr>
      </a:lvl5pPr>
      <a:lvl6pPr marL="457200" algn="l" defTabSz="893763" rtl="0" eaLnBrk="0" fontAlgn="base" hangingPunct="0">
        <a:spcBef>
          <a:spcPct val="0"/>
        </a:spcBef>
        <a:spcAft>
          <a:spcPct val="0"/>
        </a:spcAft>
        <a:defRPr sz="3400">
          <a:solidFill>
            <a:schemeClr val="tx1"/>
          </a:solidFill>
          <a:latin typeface="Arial" charset="0"/>
        </a:defRPr>
      </a:lvl6pPr>
      <a:lvl7pPr marL="914400" algn="l" defTabSz="893763" rtl="0" eaLnBrk="0" fontAlgn="base" hangingPunct="0">
        <a:spcBef>
          <a:spcPct val="0"/>
        </a:spcBef>
        <a:spcAft>
          <a:spcPct val="0"/>
        </a:spcAft>
        <a:defRPr sz="3400">
          <a:solidFill>
            <a:schemeClr val="tx1"/>
          </a:solidFill>
          <a:latin typeface="Arial" charset="0"/>
        </a:defRPr>
      </a:lvl7pPr>
      <a:lvl8pPr marL="1371600" algn="l" defTabSz="893763" rtl="0" eaLnBrk="0" fontAlgn="base" hangingPunct="0">
        <a:spcBef>
          <a:spcPct val="0"/>
        </a:spcBef>
        <a:spcAft>
          <a:spcPct val="0"/>
        </a:spcAft>
        <a:defRPr sz="3400">
          <a:solidFill>
            <a:schemeClr val="tx1"/>
          </a:solidFill>
          <a:latin typeface="Arial" charset="0"/>
        </a:defRPr>
      </a:lvl8pPr>
      <a:lvl9pPr marL="1828800" algn="l" defTabSz="893763" rtl="0" eaLnBrk="0" fontAlgn="base" hangingPunct="0">
        <a:spcBef>
          <a:spcPct val="0"/>
        </a:spcBef>
        <a:spcAft>
          <a:spcPct val="0"/>
        </a:spcAft>
        <a:defRPr sz="3400">
          <a:solidFill>
            <a:schemeClr val="tx1"/>
          </a:solidFill>
          <a:latin typeface="Arial" charset="0"/>
        </a:defRPr>
      </a:lvl9pPr>
    </p:titleStyle>
    <p:bodyStyle>
      <a:lvl1pPr marL="342900" indent="-342900" algn="l" defTabSz="893763" rtl="0" eaLnBrk="0" fontAlgn="base" hangingPunct="0">
        <a:spcBef>
          <a:spcPct val="60000"/>
        </a:spcBef>
        <a:spcAft>
          <a:spcPct val="0"/>
        </a:spcAft>
        <a:buClr>
          <a:srgbClr val="EDBD5E"/>
        </a:buClr>
        <a:buSzPct val="80000"/>
        <a:buFont typeface="Arial" charset="0"/>
        <a:defRPr sz="2300">
          <a:solidFill>
            <a:srgbClr val="FFFFFF"/>
          </a:solidFill>
          <a:latin typeface="+mn-lt"/>
          <a:ea typeface="+mn-ea"/>
          <a:cs typeface="+mn-cs"/>
        </a:defRPr>
      </a:lvl1pPr>
      <a:lvl2pPr marL="287338" indent="-28575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2pPr>
      <a:lvl3pPr marL="571500" indent="-282575"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3pPr>
      <a:lvl4pPr marL="854075" indent="-280988"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4pPr>
      <a:lvl5pPr marL="11350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5pPr>
      <a:lvl6pPr marL="15922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6pPr>
      <a:lvl7pPr marL="20494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7pPr>
      <a:lvl8pPr marL="25066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8pPr>
      <a:lvl9pPr marL="29638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27010" name="Rectangle 2"/>
          <p:cNvSpPr>
            <a:spLocks noChangeArrowheads="1"/>
          </p:cNvSpPr>
          <p:nvPr userDrawn="1"/>
        </p:nvSpPr>
        <p:spPr bwMode="auto">
          <a:xfrm>
            <a:off x="0" y="804863"/>
            <a:ext cx="9144000" cy="6053137"/>
          </a:xfrm>
          <a:prstGeom prst="rect">
            <a:avLst/>
          </a:prstGeom>
          <a:solidFill>
            <a:srgbClr val="062D42"/>
          </a:solidFill>
          <a:ln w="12700">
            <a:noFill/>
            <a:miter lim="800000"/>
            <a:headEnd type="none" w="sm" len="sm"/>
            <a:tailEnd type="none" w="sm" len="sm"/>
          </a:ln>
          <a:effectLst/>
        </p:spPr>
        <p:txBody>
          <a:bodyPr wrap="none" anchor="ctr"/>
          <a:lstStyle/>
          <a:p>
            <a:endParaRPr lang="en-US" dirty="0"/>
          </a:p>
        </p:txBody>
      </p:sp>
      <p:sp>
        <p:nvSpPr>
          <p:cNvPr id="3075" name="Rectangle 3"/>
          <p:cNvSpPr>
            <a:spLocks noGrp="1" noChangeArrowheads="1"/>
          </p:cNvSpPr>
          <p:nvPr>
            <p:ph type="body" idx="1"/>
          </p:nvPr>
        </p:nvSpPr>
        <p:spPr bwMode="auto">
          <a:xfrm>
            <a:off x="458788" y="1933575"/>
            <a:ext cx="3884612"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7012" name="Rectangle 4"/>
          <p:cNvSpPr>
            <a:spLocks noGrp="1" noChangeArrowheads="1"/>
          </p:cNvSpPr>
          <p:nvPr>
            <p:ph type="sldNum" sz="quarter" idx="4"/>
          </p:nvPr>
        </p:nvSpPr>
        <p:spPr bwMode="auto">
          <a:xfrm>
            <a:off x="455613" y="6388100"/>
            <a:ext cx="749300" cy="35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rgbClr val="FFFFFF"/>
                </a:solidFill>
              </a:defRPr>
            </a:lvl1pPr>
          </a:lstStyle>
          <a:p>
            <a:fld id="{3BA5E69C-54D6-40BB-AB33-8F81F274FD06}" type="slidenum">
              <a:rPr lang="en-US"/>
              <a:pPr/>
              <a:t>‹#›</a:t>
            </a:fld>
            <a:endParaRPr lang="en-US" dirty="0"/>
          </a:p>
        </p:txBody>
      </p:sp>
      <p:sp>
        <p:nvSpPr>
          <p:cNvPr id="3077" name="Rectangle 5"/>
          <p:cNvSpPr>
            <a:spLocks noGrp="1" noChangeArrowheads="1"/>
          </p:cNvSpPr>
          <p:nvPr>
            <p:ph type="title"/>
          </p:nvPr>
        </p:nvSpPr>
        <p:spPr bwMode="auto">
          <a:xfrm>
            <a:off x="455613" y="941388"/>
            <a:ext cx="63198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427015" name="Line 7"/>
          <p:cNvSpPr>
            <a:spLocks noChangeShapeType="1"/>
          </p:cNvSpPr>
          <p:nvPr userDrawn="1"/>
        </p:nvSpPr>
        <p:spPr bwMode="auto">
          <a:xfrm>
            <a:off x="0" y="1598613"/>
            <a:ext cx="9144000" cy="0"/>
          </a:xfrm>
          <a:prstGeom prst="line">
            <a:avLst/>
          </a:prstGeom>
          <a:noFill/>
          <a:ln w="12700">
            <a:solidFill>
              <a:schemeClr val="folHlink"/>
            </a:solidFill>
            <a:round/>
            <a:headEnd type="none" w="sm" len="sm"/>
            <a:tailEnd type="none" w="sm" len="sm"/>
          </a:ln>
          <a:effectLst/>
        </p:spPr>
        <p:txBody>
          <a:bodyPr/>
          <a:lstStyle/>
          <a:p>
            <a:pPr>
              <a:defRPr/>
            </a:pPr>
            <a:endParaRPr lang="en-US" dirty="0"/>
          </a:p>
        </p:txBody>
      </p:sp>
      <p:pic>
        <p:nvPicPr>
          <p:cNvPr id="3079" name="Picture 12" descr="313_SH_POS_elev_full-color-for-pp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07163" y="117475"/>
            <a:ext cx="2476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transition spd="med">
    <p:wipe dir="r"/>
  </p:transition>
  <p:hf hdr="0" ftr="0" dt="0"/>
  <p:txStyles>
    <p:titleStyle>
      <a:lvl1pPr algn="l" defTabSz="893763" rtl="0" eaLnBrk="0" fontAlgn="base" hangingPunct="0">
        <a:spcBef>
          <a:spcPct val="0"/>
        </a:spcBef>
        <a:spcAft>
          <a:spcPct val="0"/>
        </a:spcAft>
        <a:defRPr sz="3400">
          <a:solidFill>
            <a:schemeClr val="tx1"/>
          </a:solidFill>
          <a:latin typeface="+mj-lt"/>
          <a:ea typeface="+mj-ea"/>
          <a:cs typeface="+mj-cs"/>
        </a:defRPr>
      </a:lvl1pPr>
      <a:lvl2pPr algn="l" defTabSz="893763" rtl="0" eaLnBrk="0" fontAlgn="base" hangingPunct="0">
        <a:spcBef>
          <a:spcPct val="0"/>
        </a:spcBef>
        <a:spcAft>
          <a:spcPct val="0"/>
        </a:spcAft>
        <a:defRPr sz="3400">
          <a:solidFill>
            <a:schemeClr val="tx1"/>
          </a:solidFill>
          <a:latin typeface="Arial" charset="0"/>
        </a:defRPr>
      </a:lvl2pPr>
      <a:lvl3pPr algn="l" defTabSz="893763" rtl="0" eaLnBrk="0" fontAlgn="base" hangingPunct="0">
        <a:spcBef>
          <a:spcPct val="0"/>
        </a:spcBef>
        <a:spcAft>
          <a:spcPct val="0"/>
        </a:spcAft>
        <a:defRPr sz="3400">
          <a:solidFill>
            <a:schemeClr val="tx1"/>
          </a:solidFill>
          <a:latin typeface="Arial" charset="0"/>
        </a:defRPr>
      </a:lvl3pPr>
      <a:lvl4pPr algn="l" defTabSz="893763" rtl="0" eaLnBrk="0" fontAlgn="base" hangingPunct="0">
        <a:spcBef>
          <a:spcPct val="0"/>
        </a:spcBef>
        <a:spcAft>
          <a:spcPct val="0"/>
        </a:spcAft>
        <a:defRPr sz="3400">
          <a:solidFill>
            <a:schemeClr val="tx1"/>
          </a:solidFill>
          <a:latin typeface="Arial" charset="0"/>
        </a:defRPr>
      </a:lvl4pPr>
      <a:lvl5pPr algn="l" defTabSz="893763" rtl="0" eaLnBrk="0" fontAlgn="base" hangingPunct="0">
        <a:spcBef>
          <a:spcPct val="0"/>
        </a:spcBef>
        <a:spcAft>
          <a:spcPct val="0"/>
        </a:spcAft>
        <a:defRPr sz="3400">
          <a:solidFill>
            <a:schemeClr val="tx1"/>
          </a:solidFill>
          <a:latin typeface="Arial" charset="0"/>
        </a:defRPr>
      </a:lvl5pPr>
      <a:lvl6pPr marL="457200" algn="l" defTabSz="893763" rtl="0" eaLnBrk="0" fontAlgn="base" hangingPunct="0">
        <a:spcBef>
          <a:spcPct val="0"/>
        </a:spcBef>
        <a:spcAft>
          <a:spcPct val="0"/>
        </a:spcAft>
        <a:defRPr sz="3400">
          <a:solidFill>
            <a:schemeClr val="tx1"/>
          </a:solidFill>
          <a:latin typeface="Arial" charset="0"/>
        </a:defRPr>
      </a:lvl6pPr>
      <a:lvl7pPr marL="914400" algn="l" defTabSz="893763" rtl="0" eaLnBrk="0" fontAlgn="base" hangingPunct="0">
        <a:spcBef>
          <a:spcPct val="0"/>
        </a:spcBef>
        <a:spcAft>
          <a:spcPct val="0"/>
        </a:spcAft>
        <a:defRPr sz="3400">
          <a:solidFill>
            <a:schemeClr val="tx1"/>
          </a:solidFill>
          <a:latin typeface="Arial" charset="0"/>
        </a:defRPr>
      </a:lvl7pPr>
      <a:lvl8pPr marL="1371600" algn="l" defTabSz="893763" rtl="0" eaLnBrk="0" fontAlgn="base" hangingPunct="0">
        <a:spcBef>
          <a:spcPct val="0"/>
        </a:spcBef>
        <a:spcAft>
          <a:spcPct val="0"/>
        </a:spcAft>
        <a:defRPr sz="3400">
          <a:solidFill>
            <a:schemeClr val="tx1"/>
          </a:solidFill>
          <a:latin typeface="Arial" charset="0"/>
        </a:defRPr>
      </a:lvl8pPr>
      <a:lvl9pPr marL="1828800" algn="l" defTabSz="893763" rtl="0" eaLnBrk="0" fontAlgn="base" hangingPunct="0">
        <a:spcBef>
          <a:spcPct val="0"/>
        </a:spcBef>
        <a:spcAft>
          <a:spcPct val="0"/>
        </a:spcAft>
        <a:defRPr sz="3400">
          <a:solidFill>
            <a:schemeClr val="tx1"/>
          </a:solidFill>
          <a:latin typeface="Arial" charset="0"/>
        </a:defRPr>
      </a:lvl9pPr>
    </p:titleStyle>
    <p:bodyStyle>
      <a:lvl1pPr marL="342900" indent="-342900" algn="l" defTabSz="893763" rtl="0" eaLnBrk="0" fontAlgn="base" hangingPunct="0">
        <a:spcBef>
          <a:spcPct val="60000"/>
        </a:spcBef>
        <a:spcAft>
          <a:spcPct val="0"/>
        </a:spcAft>
        <a:buClr>
          <a:srgbClr val="EDBD5E"/>
        </a:buClr>
        <a:buSzPct val="80000"/>
        <a:buFont typeface="Arial" charset="0"/>
        <a:defRPr sz="2000">
          <a:solidFill>
            <a:srgbClr val="FFFFFF"/>
          </a:solidFill>
          <a:latin typeface="+mn-lt"/>
          <a:ea typeface="+mn-ea"/>
          <a:cs typeface="+mn-cs"/>
        </a:defRPr>
      </a:lvl1pPr>
      <a:lvl2pPr marL="231775" indent="-230188"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2pPr>
      <a:lvl3pPr marL="466725" indent="-233363"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3pPr>
      <a:lvl4pPr marL="692150" indent="-223838"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4pPr>
      <a:lvl5pPr marL="965200" indent="-271463"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5pPr>
      <a:lvl6pPr marL="14224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6pPr>
      <a:lvl7pPr marL="18796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7pPr>
      <a:lvl8pPr marL="23368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8pPr>
      <a:lvl9pPr marL="27940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098" name="Picture 8" descr="313_SH_POS_elev_full-color-for-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07163" y="117475"/>
            <a:ext cx="2476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4339" name="Rectangle 3"/>
          <p:cNvSpPr>
            <a:spLocks noChangeArrowheads="1"/>
          </p:cNvSpPr>
          <p:nvPr userDrawn="1"/>
        </p:nvSpPr>
        <p:spPr bwMode="auto">
          <a:xfrm>
            <a:off x="0" y="804863"/>
            <a:ext cx="9144000" cy="6053137"/>
          </a:xfrm>
          <a:prstGeom prst="rect">
            <a:avLst/>
          </a:prstGeom>
          <a:solidFill>
            <a:srgbClr val="062D42"/>
          </a:solidFill>
          <a:ln w="12700">
            <a:noFill/>
            <a:miter lim="800000"/>
            <a:headEnd type="none" w="sm" len="sm"/>
            <a:tailEnd type="none" w="sm" len="sm"/>
          </a:ln>
          <a:effectLst/>
        </p:spPr>
        <p:txBody>
          <a:bodyPr wrap="none" anchor="ctr"/>
          <a:lstStyle/>
          <a:p>
            <a:endParaRPr lang="en-US" dirty="0"/>
          </a:p>
        </p:txBody>
      </p:sp>
      <p:sp>
        <p:nvSpPr>
          <p:cNvPr id="4100" name="Rectangle 4"/>
          <p:cNvSpPr>
            <a:spLocks noGrp="1" noChangeArrowheads="1"/>
          </p:cNvSpPr>
          <p:nvPr>
            <p:ph type="body" idx="1"/>
          </p:nvPr>
        </p:nvSpPr>
        <p:spPr bwMode="auto">
          <a:xfrm>
            <a:off x="458788" y="1933575"/>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4341" name="Rectangle 5"/>
          <p:cNvSpPr>
            <a:spLocks noGrp="1" noChangeArrowheads="1"/>
          </p:cNvSpPr>
          <p:nvPr>
            <p:ph type="sldNum" sz="quarter" idx="4"/>
          </p:nvPr>
        </p:nvSpPr>
        <p:spPr bwMode="auto">
          <a:xfrm>
            <a:off x="455613" y="6388100"/>
            <a:ext cx="749300" cy="35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rgbClr val="FFFFFF"/>
                </a:solidFill>
              </a:defRPr>
            </a:lvl1pPr>
          </a:lstStyle>
          <a:p>
            <a:fld id="{C3FDCB07-40A9-47D1-9E9B-24C6198EF25B}" type="slidenum">
              <a:rPr lang="en-US"/>
              <a:pPr/>
              <a:t>‹#›</a:t>
            </a:fld>
            <a:endParaRPr lang="en-US" dirty="0"/>
          </a:p>
        </p:txBody>
      </p:sp>
      <p:sp>
        <p:nvSpPr>
          <p:cNvPr id="4102" name="Rectangle 6"/>
          <p:cNvSpPr>
            <a:spLocks noGrp="1" noChangeArrowheads="1"/>
          </p:cNvSpPr>
          <p:nvPr>
            <p:ph type="title"/>
          </p:nvPr>
        </p:nvSpPr>
        <p:spPr bwMode="auto">
          <a:xfrm>
            <a:off x="455613" y="941388"/>
            <a:ext cx="63198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654343" name="Line 7"/>
          <p:cNvSpPr>
            <a:spLocks noChangeShapeType="1"/>
          </p:cNvSpPr>
          <p:nvPr userDrawn="1"/>
        </p:nvSpPr>
        <p:spPr bwMode="auto">
          <a:xfrm>
            <a:off x="0" y="1598613"/>
            <a:ext cx="9144000" cy="0"/>
          </a:xfrm>
          <a:prstGeom prst="line">
            <a:avLst/>
          </a:prstGeom>
          <a:noFill/>
          <a:ln w="12700">
            <a:solidFill>
              <a:schemeClr val="folHlink"/>
            </a:solidFill>
            <a:round/>
            <a:headEnd type="none" w="sm" len="sm"/>
            <a:tailEnd type="none" w="sm" len="sm"/>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7" r:id="rId1"/>
  </p:sldLayoutIdLst>
  <p:transition spd="med">
    <p:wipe dir="r"/>
  </p:transition>
  <p:hf hdr="0" ftr="0" dt="0"/>
  <p:txStyles>
    <p:titleStyle>
      <a:lvl1pPr algn="l" defTabSz="893763" rtl="0" eaLnBrk="0" fontAlgn="base" hangingPunct="0">
        <a:spcBef>
          <a:spcPct val="0"/>
        </a:spcBef>
        <a:spcAft>
          <a:spcPct val="0"/>
        </a:spcAft>
        <a:defRPr sz="3400">
          <a:solidFill>
            <a:schemeClr val="tx1"/>
          </a:solidFill>
          <a:latin typeface="+mj-lt"/>
          <a:ea typeface="+mj-ea"/>
          <a:cs typeface="+mj-cs"/>
        </a:defRPr>
      </a:lvl1pPr>
      <a:lvl2pPr algn="l" defTabSz="893763" rtl="0" eaLnBrk="0" fontAlgn="base" hangingPunct="0">
        <a:spcBef>
          <a:spcPct val="0"/>
        </a:spcBef>
        <a:spcAft>
          <a:spcPct val="0"/>
        </a:spcAft>
        <a:defRPr sz="3400">
          <a:solidFill>
            <a:schemeClr val="tx1"/>
          </a:solidFill>
          <a:latin typeface="Arial" charset="0"/>
        </a:defRPr>
      </a:lvl2pPr>
      <a:lvl3pPr algn="l" defTabSz="893763" rtl="0" eaLnBrk="0" fontAlgn="base" hangingPunct="0">
        <a:spcBef>
          <a:spcPct val="0"/>
        </a:spcBef>
        <a:spcAft>
          <a:spcPct val="0"/>
        </a:spcAft>
        <a:defRPr sz="3400">
          <a:solidFill>
            <a:schemeClr val="tx1"/>
          </a:solidFill>
          <a:latin typeface="Arial" charset="0"/>
        </a:defRPr>
      </a:lvl3pPr>
      <a:lvl4pPr algn="l" defTabSz="893763" rtl="0" eaLnBrk="0" fontAlgn="base" hangingPunct="0">
        <a:spcBef>
          <a:spcPct val="0"/>
        </a:spcBef>
        <a:spcAft>
          <a:spcPct val="0"/>
        </a:spcAft>
        <a:defRPr sz="3400">
          <a:solidFill>
            <a:schemeClr val="tx1"/>
          </a:solidFill>
          <a:latin typeface="Arial" charset="0"/>
        </a:defRPr>
      </a:lvl4pPr>
      <a:lvl5pPr algn="l" defTabSz="893763" rtl="0" eaLnBrk="0" fontAlgn="base" hangingPunct="0">
        <a:spcBef>
          <a:spcPct val="0"/>
        </a:spcBef>
        <a:spcAft>
          <a:spcPct val="0"/>
        </a:spcAft>
        <a:defRPr sz="3400">
          <a:solidFill>
            <a:schemeClr val="tx1"/>
          </a:solidFill>
          <a:latin typeface="Arial" charset="0"/>
        </a:defRPr>
      </a:lvl5pPr>
      <a:lvl6pPr marL="457200" algn="l" defTabSz="893763" rtl="0" eaLnBrk="0" fontAlgn="base" hangingPunct="0">
        <a:spcBef>
          <a:spcPct val="0"/>
        </a:spcBef>
        <a:spcAft>
          <a:spcPct val="0"/>
        </a:spcAft>
        <a:defRPr sz="3400">
          <a:solidFill>
            <a:schemeClr val="tx1"/>
          </a:solidFill>
          <a:latin typeface="Arial" charset="0"/>
        </a:defRPr>
      </a:lvl6pPr>
      <a:lvl7pPr marL="914400" algn="l" defTabSz="893763" rtl="0" eaLnBrk="0" fontAlgn="base" hangingPunct="0">
        <a:spcBef>
          <a:spcPct val="0"/>
        </a:spcBef>
        <a:spcAft>
          <a:spcPct val="0"/>
        </a:spcAft>
        <a:defRPr sz="3400">
          <a:solidFill>
            <a:schemeClr val="tx1"/>
          </a:solidFill>
          <a:latin typeface="Arial" charset="0"/>
        </a:defRPr>
      </a:lvl7pPr>
      <a:lvl8pPr marL="1371600" algn="l" defTabSz="893763" rtl="0" eaLnBrk="0" fontAlgn="base" hangingPunct="0">
        <a:spcBef>
          <a:spcPct val="0"/>
        </a:spcBef>
        <a:spcAft>
          <a:spcPct val="0"/>
        </a:spcAft>
        <a:defRPr sz="3400">
          <a:solidFill>
            <a:schemeClr val="tx1"/>
          </a:solidFill>
          <a:latin typeface="Arial" charset="0"/>
        </a:defRPr>
      </a:lvl8pPr>
      <a:lvl9pPr marL="1828800" algn="l" defTabSz="893763" rtl="0" eaLnBrk="0" fontAlgn="base" hangingPunct="0">
        <a:spcBef>
          <a:spcPct val="0"/>
        </a:spcBef>
        <a:spcAft>
          <a:spcPct val="0"/>
        </a:spcAft>
        <a:defRPr sz="3400">
          <a:solidFill>
            <a:schemeClr val="tx1"/>
          </a:solidFill>
          <a:latin typeface="Arial" charset="0"/>
        </a:defRPr>
      </a:lvl9pPr>
    </p:titleStyle>
    <p:bodyStyle>
      <a:lvl1pPr marL="342900" indent="-342900" algn="l" defTabSz="893763" rtl="0" eaLnBrk="0" fontAlgn="base" hangingPunct="0">
        <a:spcBef>
          <a:spcPct val="50000"/>
        </a:spcBef>
        <a:spcAft>
          <a:spcPct val="0"/>
        </a:spcAft>
        <a:buClr>
          <a:srgbClr val="EDBD5E"/>
        </a:buClr>
        <a:buSzPct val="80000"/>
        <a:buFont typeface="Arial" charset="0"/>
        <a:defRPr sz="3400">
          <a:solidFill>
            <a:srgbClr val="FFFFFF"/>
          </a:solidFill>
          <a:latin typeface="+mn-lt"/>
          <a:ea typeface="+mn-ea"/>
          <a:cs typeface="+mn-cs"/>
        </a:defRPr>
      </a:lvl1pPr>
      <a:lvl2pPr marL="231775" indent="-230188"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2pPr>
      <a:lvl3pPr marL="466725" indent="-2333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3pPr>
      <a:lvl4pPr marL="692150" indent="-223838"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4pPr>
      <a:lvl5pPr marL="9652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5pPr>
      <a:lvl6pPr marL="14224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6pPr>
      <a:lvl7pPr marL="18796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7pPr>
      <a:lvl8pPr marL="23368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8pPr>
      <a:lvl9pPr marL="27940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30786" name="Rectangle 2"/>
          <p:cNvSpPr>
            <a:spLocks noChangeArrowheads="1"/>
          </p:cNvSpPr>
          <p:nvPr userDrawn="1"/>
        </p:nvSpPr>
        <p:spPr bwMode="auto">
          <a:xfrm>
            <a:off x="0" y="804863"/>
            <a:ext cx="9144000" cy="6053137"/>
          </a:xfrm>
          <a:prstGeom prst="rect">
            <a:avLst/>
          </a:prstGeom>
          <a:solidFill>
            <a:srgbClr val="062D42"/>
          </a:solidFill>
          <a:ln w="12700">
            <a:noFill/>
            <a:miter lim="800000"/>
            <a:headEnd type="none" w="sm" len="sm"/>
            <a:tailEnd type="none" w="sm" len="sm"/>
          </a:ln>
          <a:effectLst/>
        </p:spPr>
        <p:txBody>
          <a:bodyPr wrap="none" anchor="ctr"/>
          <a:lstStyle/>
          <a:p>
            <a:endParaRPr lang="en-US" dirty="0"/>
          </a:p>
        </p:txBody>
      </p:sp>
      <p:sp>
        <p:nvSpPr>
          <p:cNvPr id="5123" name="Rectangle 3"/>
          <p:cNvSpPr>
            <a:spLocks noGrp="1" noChangeArrowheads="1"/>
          </p:cNvSpPr>
          <p:nvPr>
            <p:ph type="body" idx="1"/>
          </p:nvPr>
        </p:nvSpPr>
        <p:spPr bwMode="auto">
          <a:xfrm>
            <a:off x="458788" y="1933575"/>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0788" name="Rectangle 4"/>
          <p:cNvSpPr>
            <a:spLocks noGrp="1" noChangeArrowheads="1"/>
          </p:cNvSpPr>
          <p:nvPr>
            <p:ph type="sldNum" sz="quarter" idx="4"/>
          </p:nvPr>
        </p:nvSpPr>
        <p:spPr bwMode="auto">
          <a:xfrm>
            <a:off x="455613" y="6388100"/>
            <a:ext cx="749300" cy="35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rgbClr val="FFFFFF"/>
                </a:solidFill>
              </a:defRPr>
            </a:lvl1pPr>
          </a:lstStyle>
          <a:p>
            <a:fld id="{C7D4D11E-4B63-4212-897A-61079369FEAB}" type="slidenum">
              <a:rPr lang="en-US"/>
              <a:pPr/>
              <a:t>‹#›</a:t>
            </a:fld>
            <a:endParaRPr lang="en-US" dirty="0"/>
          </a:p>
        </p:txBody>
      </p:sp>
      <p:sp>
        <p:nvSpPr>
          <p:cNvPr id="5125" name="Rectangle 5"/>
          <p:cNvSpPr>
            <a:spLocks noGrp="1" noChangeArrowheads="1"/>
          </p:cNvSpPr>
          <p:nvPr>
            <p:ph type="title"/>
          </p:nvPr>
        </p:nvSpPr>
        <p:spPr bwMode="auto">
          <a:xfrm>
            <a:off x="455613" y="941388"/>
            <a:ext cx="63198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630790" name="Line 6"/>
          <p:cNvSpPr>
            <a:spLocks noChangeShapeType="1"/>
          </p:cNvSpPr>
          <p:nvPr userDrawn="1"/>
        </p:nvSpPr>
        <p:spPr bwMode="auto">
          <a:xfrm>
            <a:off x="0" y="1598613"/>
            <a:ext cx="9144000" cy="0"/>
          </a:xfrm>
          <a:prstGeom prst="line">
            <a:avLst/>
          </a:prstGeom>
          <a:noFill/>
          <a:ln w="12700">
            <a:solidFill>
              <a:schemeClr val="folHlink"/>
            </a:solidFill>
            <a:round/>
            <a:headEnd type="none" w="sm" len="sm"/>
            <a:tailEnd type="none" w="sm" len="sm"/>
          </a:ln>
          <a:effectLst/>
        </p:spPr>
        <p:txBody>
          <a:bodyPr/>
          <a:lstStyle/>
          <a:p>
            <a:pPr>
              <a:defRPr/>
            </a:pPr>
            <a:endParaRPr lang="en-US" dirty="0"/>
          </a:p>
        </p:txBody>
      </p:sp>
      <p:pic>
        <p:nvPicPr>
          <p:cNvPr id="5127" name="Picture 8" descr="313_SH_POS_elev_full-color-for-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07163" y="117475"/>
            <a:ext cx="2476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9" r:id="rId1"/>
  </p:sldLayoutIdLst>
  <p:transition spd="med">
    <p:wipe dir="r"/>
  </p:transition>
  <p:hf hdr="0" ftr="0" dt="0"/>
  <p:txStyles>
    <p:titleStyle>
      <a:lvl1pPr algn="l" defTabSz="893763" rtl="0" eaLnBrk="0" fontAlgn="base" hangingPunct="0">
        <a:spcBef>
          <a:spcPct val="0"/>
        </a:spcBef>
        <a:spcAft>
          <a:spcPct val="0"/>
        </a:spcAft>
        <a:defRPr sz="3400">
          <a:solidFill>
            <a:schemeClr val="tx1"/>
          </a:solidFill>
          <a:latin typeface="+mj-lt"/>
          <a:ea typeface="+mj-ea"/>
          <a:cs typeface="+mj-cs"/>
        </a:defRPr>
      </a:lvl1pPr>
      <a:lvl2pPr algn="l" defTabSz="893763" rtl="0" eaLnBrk="0" fontAlgn="base" hangingPunct="0">
        <a:spcBef>
          <a:spcPct val="0"/>
        </a:spcBef>
        <a:spcAft>
          <a:spcPct val="0"/>
        </a:spcAft>
        <a:defRPr sz="3400">
          <a:solidFill>
            <a:schemeClr val="tx1"/>
          </a:solidFill>
          <a:latin typeface="Arial" charset="0"/>
        </a:defRPr>
      </a:lvl2pPr>
      <a:lvl3pPr algn="l" defTabSz="893763" rtl="0" eaLnBrk="0" fontAlgn="base" hangingPunct="0">
        <a:spcBef>
          <a:spcPct val="0"/>
        </a:spcBef>
        <a:spcAft>
          <a:spcPct val="0"/>
        </a:spcAft>
        <a:defRPr sz="3400">
          <a:solidFill>
            <a:schemeClr val="tx1"/>
          </a:solidFill>
          <a:latin typeface="Arial" charset="0"/>
        </a:defRPr>
      </a:lvl3pPr>
      <a:lvl4pPr algn="l" defTabSz="893763" rtl="0" eaLnBrk="0" fontAlgn="base" hangingPunct="0">
        <a:spcBef>
          <a:spcPct val="0"/>
        </a:spcBef>
        <a:spcAft>
          <a:spcPct val="0"/>
        </a:spcAft>
        <a:defRPr sz="3400">
          <a:solidFill>
            <a:schemeClr val="tx1"/>
          </a:solidFill>
          <a:latin typeface="Arial" charset="0"/>
        </a:defRPr>
      </a:lvl4pPr>
      <a:lvl5pPr algn="l" defTabSz="893763" rtl="0" eaLnBrk="0" fontAlgn="base" hangingPunct="0">
        <a:spcBef>
          <a:spcPct val="0"/>
        </a:spcBef>
        <a:spcAft>
          <a:spcPct val="0"/>
        </a:spcAft>
        <a:defRPr sz="3400">
          <a:solidFill>
            <a:schemeClr val="tx1"/>
          </a:solidFill>
          <a:latin typeface="Arial" charset="0"/>
        </a:defRPr>
      </a:lvl5pPr>
      <a:lvl6pPr marL="457200" algn="l" defTabSz="893763" rtl="0" eaLnBrk="0" fontAlgn="base" hangingPunct="0">
        <a:spcBef>
          <a:spcPct val="0"/>
        </a:spcBef>
        <a:spcAft>
          <a:spcPct val="0"/>
        </a:spcAft>
        <a:defRPr sz="3400">
          <a:solidFill>
            <a:schemeClr val="tx1"/>
          </a:solidFill>
          <a:latin typeface="Arial" charset="0"/>
        </a:defRPr>
      </a:lvl6pPr>
      <a:lvl7pPr marL="914400" algn="l" defTabSz="893763" rtl="0" eaLnBrk="0" fontAlgn="base" hangingPunct="0">
        <a:spcBef>
          <a:spcPct val="0"/>
        </a:spcBef>
        <a:spcAft>
          <a:spcPct val="0"/>
        </a:spcAft>
        <a:defRPr sz="3400">
          <a:solidFill>
            <a:schemeClr val="tx1"/>
          </a:solidFill>
          <a:latin typeface="Arial" charset="0"/>
        </a:defRPr>
      </a:lvl7pPr>
      <a:lvl8pPr marL="1371600" algn="l" defTabSz="893763" rtl="0" eaLnBrk="0" fontAlgn="base" hangingPunct="0">
        <a:spcBef>
          <a:spcPct val="0"/>
        </a:spcBef>
        <a:spcAft>
          <a:spcPct val="0"/>
        </a:spcAft>
        <a:defRPr sz="3400">
          <a:solidFill>
            <a:schemeClr val="tx1"/>
          </a:solidFill>
          <a:latin typeface="Arial" charset="0"/>
        </a:defRPr>
      </a:lvl8pPr>
      <a:lvl9pPr marL="1828800" algn="l" defTabSz="893763" rtl="0" eaLnBrk="0" fontAlgn="base" hangingPunct="0">
        <a:spcBef>
          <a:spcPct val="0"/>
        </a:spcBef>
        <a:spcAft>
          <a:spcPct val="0"/>
        </a:spcAft>
        <a:defRPr sz="3400">
          <a:solidFill>
            <a:schemeClr val="tx1"/>
          </a:solidFill>
          <a:latin typeface="Arial" charset="0"/>
        </a:defRPr>
      </a:lvl9pPr>
    </p:titleStyle>
    <p:bodyStyle>
      <a:lvl1pPr marL="342900" indent="-342900" algn="l" defTabSz="893763" rtl="0" eaLnBrk="0" fontAlgn="base" hangingPunct="0">
        <a:spcBef>
          <a:spcPct val="60000"/>
        </a:spcBef>
        <a:spcAft>
          <a:spcPct val="0"/>
        </a:spcAft>
        <a:buClr>
          <a:srgbClr val="EDBD5E"/>
        </a:buClr>
        <a:buSzPct val="80000"/>
        <a:buFont typeface="Arial" charset="0"/>
        <a:defRPr sz="2300">
          <a:solidFill>
            <a:srgbClr val="FFFFFF"/>
          </a:solidFill>
          <a:latin typeface="+mn-lt"/>
          <a:ea typeface="+mn-ea"/>
          <a:cs typeface="+mn-cs"/>
        </a:defRPr>
      </a:lvl1pPr>
      <a:lvl2pPr marL="287338" indent="-28575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2pPr>
      <a:lvl3pPr marL="571500" indent="-282575"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3pPr>
      <a:lvl4pPr marL="854075" indent="-280988"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4pPr>
      <a:lvl5pPr marL="11350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5pPr>
      <a:lvl6pPr marL="15922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6pPr>
      <a:lvl7pPr marL="20494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7pPr>
      <a:lvl8pPr marL="25066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8pPr>
      <a:lvl9pPr marL="2963863" indent="-279400" algn="l" defTabSz="893763" rtl="0" eaLnBrk="0" fontAlgn="base" hangingPunct="0">
        <a:spcBef>
          <a:spcPct val="20000"/>
        </a:spcBef>
        <a:spcAft>
          <a:spcPct val="0"/>
        </a:spcAft>
        <a:buClr>
          <a:schemeClr val="accent1"/>
        </a:buClr>
        <a:buSzPct val="80000"/>
        <a:buFont typeface="Arial" charset="0"/>
        <a:buChar char="■"/>
        <a:defRPr sz="23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gawker.com/this-three-minute-commercial-puts-full-length-hollywood-1309506149@johnc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data/DATA/SH/Fnd/Common/Advancement%20Resources/Healthcare%202020/Videos/Dickinson%201_converted.wm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dvancement%20Resources/Healthcare%202020/Videos/Beg%201_Cues%20and%20Clues_converted.wm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88B6442-FE50-47CA-BA16-0C2105D8B229}" type="slidenum">
              <a:rPr lang="en-US" sz="900">
                <a:solidFill>
                  <a:srgbClr val="FFFFFF"/>
                </a:solidFill>
              </a:rPr>
              <a:pPr/>
              <a:t>1</a:t>
            </a:fld>
            <a:endParaRPr lang="en-US" sz="900" dirty="0">
              <a:solidFill>
                <a:srgbClr val="FFFFFF"/>
              </a:solidFill>
            </a:endParaRPr>
          </a:p>
        </p:txBody>
      </p:sp>
      <p:pic>
        <p:nvPicPr>
          <p:cNvPr id="8195" name="Picture 2" descr="SH-logo-slid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16 to 9 SH Foundation HDVCH Foundation.png"/>
          <p:cNvPicPr>
            <a:picLocks noChangeAspect="1"/>
          </p:cNvPicPr>
          <p:nvPr/>
        </p:nvPicPr>
        <p:blipFill>
          <a:blip r:embed="rId3" cstate="print"/>
          <a:stretch>
            <a:fillRect/>
          </a:stretch>
        </p:blipFill>
        <p:spPr>
          <a:xfrm>
            <a:off x="0" y="780279"/>
            <a:ext cx="9144000" cy="5155723"/>
          </a:xfrm>
          <a:prstGeom prst="rect">
            <a:avLst/>
          </a:prstGeom>
        </p:spPr>
      </p:pic>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41388"/>
            <a:ext cx="7639076" cy="558800"/>
          </a:xfrm>
        </p:spPr>
        <p:txBody>
          <a:bodyPr/>
          <a:lstStyle/>
          <a:p>
            <a:r>
              <a:rPr lang="en-US" dirty="0"/>
              <a:t>Grateful Patients and Families Concept</a:t>
            </a:r>
          </a:p>
        </p:txBody>
      </p:sp>
      <p:sp>
        <p:nvSpPr>
          <p:cNvPr id="3" name="Content Placeholder 2"/>
          <p:cNvSpPr>
            <a:spLocks noGrp="1"/>
          </p:cNvSpPr>
          <p:nvPr>
            <p:ph idx="1"/>
          </p:nvPr>
        </p:nvSpPr>
        <p:spPr>
          <a:xfrm>
            <a:off x="458789" y="2010848"/>
            <a:ext cx="4525336" cy="4068763"/>
          </a:xfrm>
        </p:spPr>
        <p:txBody>
          <a:bodyPr/>
          <a:lstStyle/>
          <a:p>
            <a:pPr lvl="1"/>
            <a:r>
              <a:rPr lang="en-US" sz="2800" dirty="0"/>
              <a:t>Contributions most meaningful to donors are based on a life experience</a:t>
            </a:r>
          </a:p>
          <a:p>
            <a:pPr lvl="1"/>
            <a:r>
              <a:rPr lang="en-US" sz="2800" dirty="0">
                <a:hlinkClick r:id="rId3"/>
              </a:rPr>
              <a:t>Giving Video</a:t>
            </a:r>
            <a:r>
              <a:rPr lang="en-US" sz="2800" dirty="0"/>
              <a:t> </a:t>
            </a:r>
          </a:p>
          <a:p>
            <a:pPr lvl="1"/>
            <a:r>
              <a:rPr lang="en-US" sz="2800" dirty="0"/>
              <a:t>Life changing experiences may be positive or may be negative</a:t>
            </a:r>
          </a:p>
          <a:p>
            <a:pPr lvl="1"/>
            <a:endParaRPr lang="en-US" sz="3400" dirty="0"/>
          </a:p>
        </p:txBody>
      </p:sp>
      <p:sp>
        <p:nvSpPr>
          <p:cNvPr id="4" name="Slide Number Placeholder 3"/>
          <p:cNvSpPr>
            <a:spLocks noGrp="1"/>
          </p:cNvSpPr>
          <p:nvPr>
            <p:ph type="sldNum" sz="quarter" idx="10"/>
          </p:nvPr>
        </p:nvSpPr>
        <p:spPr/>
        <p:txBody>
          <a:bodyPr/>
          <a:lstStyle/>
          <a:p>
            <a:fld id="{9C925D57-1F68-4541-8439-6A2A37928D5F}" type="slidenum">
              <a:rPr lang="en-US" smtClean="0"/>
              <a:pPr/>
              <a:t>10</a:t>
            </a:fld>
            <a:endParaRPr lang="en-US" dirty="0"/>
          </a:p>
        </p:txBody>
      </p:sp>
      <p:sp>
        <p:nvSpPr>
          <p:cNvPr id="5" name="Rectangle 4"/>
          <p:cNvSpPr/>
          <p:nvPr/>
        </p:nvSpPr>
        <p:spPr>
          <a:xfrm>
            <a:off x="367050" y="180304"/>
            <a:ext cx="4572000" cy="477054"/>
          </a:xfrm>
          <a:prstGeom prst="rect">
            <a:avLst/>
          </a:prstGeom>
        </p:spPr>
        <p:txBody>
          <a:bodyPr>
            <a:spAutoFit/>
          </a:body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pic>
        <p:nvPicPr>
          <p:cNvPr id="6" name="Picture 5" descr="2V6C7672.jpg"/>
          <p:cNvPicPr>
            <a:picLocks noChangeAspect="1"/>
          </p:cNvPicPr>
          <p:nvPr/>
        </p:nvPicPr>
        <p:blipFill>
          <a:blip r:embed="rId4" cstate="print"/>
          <a:stretch>
            <a:fillRect/>
          </a:stretch>
        </p:blipFill>
        <p:spPr>
          <a:xfrm>
            <a:off x="5522890" y="1944709"/>
            <a:ext cx="2983606" cy="4475408"/>
          </a:xfrm>
          <a:prstGeom prst="rect">
            <a:avLst/>
          </a:prstGeom>
        </p:spPr>
      </p:pic>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22753214-FF32-4EE4-8EF1-C195835BDDDC}" type="slidenum">
              <a:rPr lang="en-US" sz="900">
                <a:solidFill>
                  <a:srgbClr val="FFFFFF"/>
                </a:solidFill>
              </a:rPr>
              <a:pPr/>
              <a:t>11</a:t>
            </a:fld>
            <a:endParaRPr lang="en-US" sz="900" dirty="0">
              <a:solidFill>
                <a:srgbClr val="FFFFFF"/>
              </a:solidFill>
            </a:endParaRPr>
          </a:p>
        </p:txBody>
      </p:sp>
      <p:sp>
        <p:nvSpPr>
          <p:cNvPr id="14339" name="Rectangle 2"/>
          <p:cNvSpPr>
            <a:spLocks noGrp="1" noChangeArrowheads="1"/>
          </p:cNvSpPr>
          <p:nvPr>
            <p:ph type="title"/>
          </p:nvPr>
        </p:nvSpPr>
        <p:spPr/>
        <p:txBody>
          <a:bodyPr/>
          <a:lstStyle/>
          <a:p>
            <a:r>
              <a:rPr lang="en-US" dirty="0"/>
              <a:t>The Patient Experience </a:t>
            </a:r>
          </a:p>
        </p:txBody>
      </p:sp>
      <p:sp>
        <p:nvSpPr>
          <p:cNvPr id="14340" name="Rectangle 3"/>
          <p:cNvSpPr>
            <a:spLocks noGrp="1" noChangeArrowheads="1"/>
          </p:cNvSpPr>
          <p:nvPr>
            <p:ph type="body" idx="1"/>
          </p:nvPr>
        </p:nvSpPr>
        <p:spPr>
          <a:xfrm>
            <a:off x="458788" y="1828801"/>
            <a:ext cx="8229600" cy="4572000"/>
          </a:xfrm>
        </p:spPr>
        <p:txBody>
          <a:bodyPr/>
          <a:lstStyle/>
          <a:p>
            <a:pPr lvl="1"/>
            <a:r>
              <a:rPr lang="en-US" sz="2800" dirty="0"/>
              <a:t>Primary motivators for contributions most meaningful to donors are:</a:t>
            </a:r>
          </a:p>
          <a:p>
            <a:pPr lvl="2"/>
            <a:r>
              <a:rPr lang="en-US" sz="2800" dirty="0"/>
              <a:t>A deeply held yearning to make a difference</a:t>
            </a:r>
          </a:p>
          <a:p>
            <a:pPr lvl="2"/>
            <a:r>
              <a:rPr lang="en-US" sz="2800" dirty="0">
                <a:solidFill>
                  <a:srgbClr val="FFC000"/>
                </a:solidFill>
              </a:rPr>
              <a:t>A human need to be engaged with respected people doing important work</a:t>
            </a:r>
          </a:p>
          <a:p>
            <a:pPr lvl="2"/>
            <a:r>
              <a:rPr lang="en-US" sz="2800" dirty="0"/>
              <a:t>Personal stories influence how donors want to make a difference and the people with whom they want to be engaged </a:t>
            </a:r>
          </a:p>
          <a:p>
            <a:pPr marL="0" indent="0"/>
            <a:endParaRPr lang="en-US" sz="3400" dirty="0"/>
          </a:p>
          <a:p>
            <a:pPr marL="0" indent="0"/>
            <a:endParaRPr lang="en-US" sz="3400" dirty="0"/>
          </a:p>
          <a:p>
            <a:pPr marL="0" indent="0"/>
            <a:endParaRPr lang="en-US" dirty="0"/>
          </a:p>
        </p:txBody>
      </p:sp>
      <p:sp>
        <p:nvSpPr>
          <p:cNvPr id="14341" name="Text Box 5"/>
          <p:cNvSpPr txBox="1">
            <a:spLocks noChangeArrowheads="1"/>
          </p:cNvSpPr>
          <p:nvPr/>
        </p:nvSpPr>
        <p:spPr bwMode="auto">
          <a:xfrm>
            <a:off x="457200" y="230188"/>
            <a:ext cx="35083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Grateful Patients and Families</a:t>
            </a:r>
          </a:p>
        </p:txBody>
      </p:sp>
      <p:sp>
        <p:nvSpPr>
          <p:cNvPr id="3" name="Content Placeholder 2"/>
          <p:cNvSpPr>
            <a:spLocks noGrp="1"/>
          </p:cNvSpPr>
          <p:nvPr>
            <p:ph idx="1"/>
          </p:nvPr>
        </p:nvSpPr>
        <p:spPr/>
        <p:txBody>
          <a:bodyPr/>
          <a:lstStyle/>
          <a:p>
            <a:pPr lvl="1"/>
            <a:r>
              <a:rPr lang="en-US" sz="3200" dirty="0"/>
              <a:t>Love, joy and gratitude are powerful emotions</a:t>
            </a:r>
          </a:p>
          <a:p>
            <a:pPr lvl="1"/>
            <a:r>
              <a:rPr lang="en-US" sz="3200" dirty="0"/>
              <a:t>Frustration and anger are as well…Dollars are power</a:t>
            </a:r>
          </a:p>
          <a:p>
            <a:pPr lvl="1"/>
            <a:r>
              <a:rPr lang="en-US" sz="3200" dirty="0"/>
              <a:t>It’s not about the money; Philanthropy may be a part of </a:t>
            </a:r>
            <a:r>
              <a:rPr lang="en-US" sz="3200" dirty="0">
                <a:solidFill>
                  <a:srgbClr val="FFC000"/>
                </a:solidFill>
                <a:hlinkClick r:id="rId3" action="ppaction://hlinkfile"/>
              </a:rPr>
              <a:t>healing</a:t>
            </a:r>
            <a:r>
              <a:rPr lang="en-US" sz="3200" dirty="0">
                <a:solidFill>
                  <a:srgbClr val="FFC000"/>
                </a:solidFill>
              </a:rPr>
              <a:t> </a:t>
            </a:r>
          </a:p>
          <a:p>
            <a:endParaRPr lang="en-US" dirty="0"/>
          </a:p>
        </p:txBody>
      </p:sp>
      <p:sp>
        <p:nvSpPr>
          <p:cNvPr id="4" name="Slide Number Placeholder 3"/>
          <p:cNvSpPr>
            <a:spLocks noGrp="1"/>
          </p:cNvSpPr>
          <p:nvPr>
            <p:ph type="sldNum" sz="quarter" idx="10"/>
          </p:nvPr>
        </p:nvSpPr>
        <p:spPr/>
        <p:txBody>
          <a:bodyPr/>
          <a:lstStyle/>
          <a:p>
            <a:fld id="{9C925D57-1F68-4541-8439-6A2A37928D5F}" type="slidenum">
              <a:rPr lang="en-US" smtClean="0"/>
              <a:pPr/>
              <a:t>12</a:t>
            </a:fld>
            <a:endParaRPr lang="en-US" dirty="0"/>
          </a:p>
        </p:txBody>
      </p:sp>
      <p:sp>
        <p:nvSpPr>
          <p:cNvPr id="6" name="Rectangle 5"/>
          <p:cNvSpPr/>
          <p:nvPr/>
        </p:nvSpPr>
        <p:spPr>
          <a:xfrm>
            <a:off x="367050" y="180304"/>
            <a:ext cx="4572000" cy="477054"/>
          </a:xfrm>
          <a:prstGeom prst="rect">
            <a:avLst/>
          </a:prstGeom>
        </p:spPr>
        <p:txBody>
          <a:bodyPr>
            <a:spAutoFit/>
          </a:body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What is Our Role? </a:t>
            </a:r>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3200" dirty="0"/>
              <a:t>We are grateful for the work you are doing, everyday.</a:t>
            </a:r>
          </a:p>
          <a:p>
            <a:pPr>
              <a:buClr>
                <a:schemeClr val="accent1"/>
              </a:buClr>
              <a:buFont typeface="Wingdings" pitchFamily="2" charset="2"/>
              <a:buChar char="§"/>
            </a:pPr>
            <a:r>
              <a:rPr lang="en-US" sz="3200" dirty="0"/>
              <a:t>Philanthropic professionals… you have a liaison!</a:t>
            </a:r>
          </a:p>
          <a:p>
            <a:pPr>
              <a:buClr>
                <a:schemeClr val="accent1"/>
              </a:buClr>
              <a:buFont typeface="Wingdings" pitchFamily="2" charset="2"/>
              <a:buChar char="§"/>
            </a:pPr>
            <a:r>
              <a:rPr lang="en-US" sz="3200" dirty="0"/>
              <a:t> “Why” example: $250,000 Microwave</a:t>
            </a:r>
          </a:p>
        </p:txBody>
      </p:sp>
      <p:sp>
        <p:nvSpPr>
          <p:cNvPr id="4" name="Slide Number Placeholder 3"/>
          <p:cNvSpPr>
            <a:spLocks noGrp="1"/>
          </p:cNvSpPr>
          <p:nvPr>
            <p:ph type="sldNum" sz="quarter" idx="10"/>
          </p:nvPr>
        </p:nvSpPr>
        <p:spPr/>
        <p:txBody>
          <a:bodyPr/>
          <a:lstStyle/>
          <a:p>
            <a:fld id="{9C925D57-1F68-4541-8439-6A2A37928D5F}" type="slidenum">
              <a:rPr lang="en-US" smtClean="0"/>
              <a:pPr/>
              <a:t>13</a:t>
            </a:fld>
            <a:endParaRPr lang="en-US" dirty="0"/>
          </a:p>
        </p:txBody>
      </p:sp>
      <p:sp>
        <p:nvSpPr>
          <p:cNvPr id="5" name="Rectangle 4"/>
          <p:cNvSpPr/>
          <p:nvPr/>
        </p:nvSpPr>
        <p:spPr>
          <a:xfrm>
            <a:off x="367050" y="180304"/>
            <a:ext cx="4572000" cy="477054"/>
          </a:xfrm>
          <a:prstGeom prst="rect">
            <a:avLst/>
          </a:prstGeom>
        </p:spPr>
        <p:txBody>
          <a:bodyPr>
            <a:spAutoFit/>
          </a:body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for Cues and Clues</a:t>
            </a:r>
          </a:p>
        </p:txBody>
      </p:sp>
      <p:sp>
        <p:nvSpPr>
          <p:cNvPr id="3" name="Slide Number Placeholder 2"/>
          <p:cNvSpPr>
            <a:spLocks noGrp="1"/>
          </p:cNvSpPr>
          <p:nvPr>
            <p:ph type="sldNum" sz="quarter" idx="10"/>
          </p:nvPr>
        </p:nvSpPr>
        <p:spPr/>
        <p:txBody>
          <a:bodyPr/>
          <a:lstStyle/>
          <a:p>
            <a:fld id="{1CC8DEBC-B143-4D17-A833-2A9F1EFC9E94}" type="slidenum">
              <a:rPr lang="en-US" smtClean="0"/>
              <a:pPr/>
              <a:t>14</a:t>
            </a:fld>
            <a:endParaRPr lang="en-US" dirty="0"/>
          </a:p>
        </p:txBody>
      </p:sp>
      <p:sp>
        <p:nvSpPr>
          <p:cNvPr id="4" name="Rectangle 3"/>
          <p:cNvSpPr/>
          <p:nvPr/>
        </p:nvSpPr>
        <p:spPr>
          <a:xfrm>
            <a:off x="379929" y="190847"/>
            <a:ext cx="4572000" cy="477054"/>
          </a:xfrm>
          <a:prstGeom prst="rect">
            <a:avLst/>
          </a:prstGeom>
        </p:spPr>
        <p:txBody>
          <a:bodyPr>
            <a:spAutoFit/>
          </a:body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a:t>
            </a:r>
            <a:endParaRPr lang="en-US" sz="1000" dirty="0"/>
          </a:p>
        </p:txBody>
      </p:sp>
      <p:sp>
        <p:nvSpPr>
          <p:cNvPr id="5" name="Rectangle 3"/>
          <p:cNvSpPr txBox="1">
            <a:spLocks noChangeArrowheads="1"/>
          </p:cNvSpPr>
          <p:nvPr/>
        </p:nvSpPr>
        <p:spPr>
          <a:xfrm>
            <a:off x="458786" y="1933575"/>
            <a:ext cx="8157179" cy="4068763"/>
          </a:xfrm>
          <a:prstGeom prst="rect">
            <a:avLst/>
          </a:prstGeom>
        </p:spPr>
        <p:txBody>
          <a:bodyPr/>
          <a:lstStyle/>
          <a:p>
            <a:pPr defTabSz="893763">
              <a:spcBef>
                <a:spcPct val="60000"/>
              </a:spcBef>
              <a:buClr>
                <a:srgbClr val="EDBD5E"/>
              </a:buClr>
              <a:buSzPct val="80000"/>
              <a:defRPr/>
            </a:pPr>
            <a:r>
              <a:rPr lang="en-US" sz="3200" kern="0" dirty="0">
                <a:solidFill>
                  <a:srgbClr val="FFFFFF"/>
                </a:solidFill>
                <a:latin typeface="+mn-lt"/>
              </a:rPr>
              <a:t>Have you ever had a patient or family member say to you that they are so appreciative of their care, and they want to give you something? </a:t>
            </a:r>
          </a:p>
          <a:p>
            <a:pPr defTabSz="893763">
              <a:spcBef>
                <a:spcPct val="60000"/>
              </a:spcBef>
              <a:buClr>
                <a:srgbClr val="EDBD5E"/>
              </a:buClr>
              <a:buSzPct val="80000"/>
              <a:defRPr/>
            </a:pPr>
            <a:r>
              <a:rPr lang="en-US" sz="3200" dirty="0">
                <a:hlinkClick r:id="rId3" action="ppaction://hlinkfile"/>
              </a:rPr>
              <a:t>Video</a:t>
            </a:r>
            <a:r>
              <a:rPr lang="en-US" sz="3200" dirty="0"/>
              <a:t> of Dr. Simin Beg</a:t>
            </a:r>
          </a:p>
          <a:p>
            <a:pPr marL="0" marR="0" lvl="0" indent="0" algn="l" defTabSz="893763" rtl="0" eaLnBrk="0" fontAlgn="base" latinLnBrk="0" hangingPunct="0">
              <a:lnSpc>
                <a:spcPct val="100000"/>
              </a:lnSpc>
              <a:spcBef>
                <a:spcPct val="60000"/>
              </a:spcBef>
              <a:spcAft>
                <a:spcPct val="0"/>
              </a:spcAft>
              <a:buClr>
                <a:srgbClr val="EDBD5E"/>
              </a:buClr>
              <a:buSzPct val="80000"/>
              <a:buFont typeface="Arial" charset="0"/>
              <a:buNone/>
              <a:tabLst/>
              <a:defRPr/>
            </a:pPr>
            <a:endParaRPr kumimoji="0" lang="en-US" sz="3200" b="0" i="0" u="none" strike="noStrike" kern="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F1D794D9-BC80-48A7-ADD6-7BF42CD8F97C}" type="slidenum">
              <a:rPr lang="en-US" sz="900">
                <a:solidFill>
                  <a:srgbClr val="FFFFFF"/>
                </a:solidFill>
              </a:rPr>
              <a:pPr/>
              <a:t>15</a:t>
            </a:fld>
            <a:endParaRPr lang="en-US" sz="900" dirty="0">
              <a:solidFill>
                <a:srgbClr val="FFFFFF"/>
              </a:solidFill>
            </a:endParaRPr>
          </a:p>
        </p:txBody>
      </p:sp>
      <p:sp>
        <p:nvSpPr>
          <p:cNvPr id="19459" name="Rectangle 2"/>
          <p:cNvSpPr>
            <a:spLocks noGrp="1" noChangeArrowheads="1"/>
          </p:cNvSpPr>
          <p:nvPr>
            <p:ph type="title"/>
          </p:nvPr>
        </p:nvSpPr>
        <p:spPr>
          <a:xfrm>
            <a:off x="455613" y="941388"/>
            <a:ext cx="7889897" cy="558800"/>
          </a:xfrm>
        </p:spPr>
        <p:txBody>
          <a:bodyPr/>
          <a:lstStyle/>
          <a:p>
            <a:r>
              <a:rPr lang="en-US" dirty="0"/>
              <a:t>Process for Philanthropic Referrals </a:t>
            </a:r>
          </a:p>
        </p:txBody>
      </p:sp>
      <p:sp>
        <p:nvSpPr>
          <p:cNvPr id="19460" name="Rectangle 3"/>
          <p:cNvSpPr>
            <a:spLocks noGrp="1" noChangeArrowheads="1"/>
          </p:cNvSpPr>
          <p:nvPr>
            <p:ph type="body" idx="1"/>
          </p:nvPr>
        </p:nvSpPr>
        <p:spPr/>
        <p:txBody>
          <a:bodyPr/>
          <a:lstStyle/>
          <a:p>
            <a:pPr lvl="2"/>
            <a:r>
              <a:rPr lang="en-US" sz="3200" dirty="0"/>
              <a:t>Recognize </a:t>
            </a:r>
          </a:p>
          <a:p>
            <a:pPr lvl="2"/>
            <a:r>
              <a:rPr lang="en-US" sz="3200" dirty="0"/>
              <a:t>Reinforce </a:t>
            </a:r>
          </a:p>
          <a:p>
            <a:pPr lvl="2"/>
            <a:r>
              <a:rPr lang="en-US" sz="3200" dirty="0"/>
              <a:t>Redirect</a:t>
            </a:r>
          </a:p>
          <a:p>
            <a:pPr lvl="2"/>
            <a:r>
              <a:rPr lang="en-US" sz="3200" dirty="0"/>
              <a:t>Review</a:t>
            </a:r>
          </a:p>
          <a:p>
            <a:pPr lvl="2"/>
            <a:r>
              <a:rPr lang="en-US" sz="3200" dirty="0"/>
              <a:t>Refer</a:t>
            </a:r>
          </a:p>
          <a:p>
            <a:pPr lvl="1">
              <a:buNone/>
            </a:pPr>
            <a:r>
              <a:rPr lang="en-US" sz="3400" dirty="0"/>
              <a:t> </a:t>
            </a:r>
          </a:p>
        </p:txBody>
      </p:sp>
      <p:sp>
        <p:nvSpPr>
          <p:cNvPr id="19461" name="Text Box 4"/>
          <p:cNvSpPr txBox="1">
            <a:spLocks noChangeArrowheads="1"/>
          </p:cNvSpPr>
          <p:nvPr/>
        </p:nvSpPr>
        <p:spPr bwMode="auto">
          <a:xfrm>
            <a:off x="457200" y="230188"/>
            <a:ext cx="35083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a:p>
            <a:pPr>
              <a:spcBef>
                <a:spcPct val="50000"/>
              </a:spcBef>
            </a:pPr>
            <a:endParaRPr lang="en-US" sz="1000" dirty="0">
              <a:solidFill>
                <a:srgbClr val="000000"/>
              </a:solidFill>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AE20DCE5-B052-4EC0-B47C-1EBF2FCC49CC}" type="slidenum">
              <a:rPr lang="en-US" sz="900">
                <a:solidFill>
                  <a:srgbClr val="FFFFFF"/>
                </a:solidFill>
              </a:rPr>
              <a:pPr/>
              <a:t>16</a:t>
            </a:fld>
            <a:endParaRPr lang="en-US" sz="900" dirty="0">
              <a:solidFill>
                <a:srgbClr val="FFFFFF"/>
              </a:solidFill>
            </a:endParaRPr>
          </a:p>
        </p:txBody>
      </p:sp>
      <p:sp>
        <p:nvSpPr>
          <p:cNvPr id="20483" name="Rectangle 2"/>
          <p:cNvSpPr>
            <a:spLocks noGrp="1" noChangeArrowheads="1"/>
          </p:cNvSpPr>
          <p:nvPr>
            <p:ph type="title"/>
          </p:nvPr>
        </p:nvSpPr>
        <p:spPr>
          <a:xfrm>
            <a:off x="455613" y="941388"/>
            <a:ext cx="7567925" cy="558800"/>
          </a:xfrm>
        </p:spPr>
        <p:txBody>
          <a:bodyPr/>
          <a:lstStyle/>
          <a:p>
            <a:r>
              <a:rPr lang="en-US" dirty="0"/>
              <a:t>Process for Philanthropic Referrals </a:t>
            </a:r>
          </a:p>
        </p:txBody>
      </p:sp>
      <p:sp>
        <p:nvSpPr>
          <p:cNvPr id="20484" name="Rectangle 3"/>
          <p:cNvSpPr>
            <a:spLocks noGrp="1" noChangeArrowheads="1"/>
          </p:cNvSpPr>
          <p:nvPr>
            <p:ph type="body" idx="1"/>
          </p:nvPr>
        </p:nvSpPr>
        <p:spPr>
          <a:xfrm>
            <a:off x="458787" y="1933575"/>
            <a:ext cx="4216243" cy="4068763"/>
          </a:xfrm>
        </p:spPr>
        <p:txBody>
          <a:bodyPr/>
          <a:lstStyle/>
          <a:p>
            <a:pPr lvl="1"/>
            <a:r>
              <a:rPr lang="en-US" sz="2400" dirty="0"/>
              <a:t>Referral Cards</a:t>
            </a:r>
          </a:p>
          <a:p>
            <a:pPr lvl="2"/>
            <a:r>
              <a:rPr lang="en-US" sz="2400" dirty="0"/>
              <a:t>Cards can be kept somewhere with easy access, like the nurses’ station</a:t>
            </a:r>
          </a:p>
          <a:p>
            <a:pPr lvl="1"/>
            <a:r>
              <a:rPr lang="en-US" sz="2400" dirty="0"/>
              <a:t>Foundation Liaisons</a:t>
            </a:r>
          </a:p>
          <a:p>
            <a:pPr lvl="1"/>
            <a:endParaRPr lang="en-US" sz="2400" dirty="0"/>
          </a:p>
          <a:p>
            <a:pPr lvl="1">
              <a:buNone/>
            </a:pPr>
            <a:endParaRPr lang="en-US" dirty="0"/>
          </a:p>
          <a:p>
            <a:pPr lvl="2"/>
            <a:endParaRPr lang="en-US" dirty="0"/>
          </a:p>
          <a:p>
            <a:pPr marL="0" indent="0"/>
            <a:endParaRPr lang="en-US" dirty="0"/>
          </a:p>
        </p:txBody>
      </p:sp>
      <p:sp>
        <p:nvSpPr>
          <p:cNvPr id="20486" name="Text Box 6"/>
          <p:cNvSpPr txBox="1">
            <a:spLocks noChangeArrowheads="1"/>
          </p:cNvSpPr>
          <p:nvPr/>
        </p:nvSpPr>
        <p:spPr bwMode="auto">
          <a:xfrm>
            <a:off x="457200" y="230188"/>
            <a:ext cx="35083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a:p>
            <a:pPr>
              <a:spcBef>
                <a:spcPct val="50000"/>
              </a:spcBef>
            </a:pPr>
            <a:endParaRPr lang="en-US" sz="1000" dirty="0">
              <a:solidFill>
                <a:srgbClr val="000000"/>
              </a:solidFill>
            </a:endParaRPr>
          </a:p>
        </p:txBody>
      </p:sp>
      <p:pic>
        <p:nvPicPr>
          <p:cNvPr id="7" name="Picture 6"/>
          <p:cNvPicPr/>
          <p:nvPr/>
        </p:nvPicPr>
        <p:blipFill>
          <a:blip r:embed="rId3" cstate="print"/>
          <a:srcRect l="28525" t="12393" r="25641" b="5769"/>
          <a:stretch>
            <a:fillRect/>
          </a:stretch>
        </p:blipFill>
        <p:spPr bwMode="auto">
          <a:xfrm>
            <a:off x="5064483" y="1926933"/>
            <a:ext cx="3139360" cy="3971590"/>
          </a:xfrm>
          <a:prstGeom prst="rect">
            <a:avLst/>
          </a:prstGeom>
          <a:noFill/>
          <a:ln w="9525">
            <a:solidFill>
              <a:schemeClr val="tx1"/>
            </a:solidFill>
            <a:miter lim="800000"/>
            <a:headEnd/>
            <a:tailEnd/>
          </a:ln>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a:t>
            </a:r>
          </a:p>
        </p:txBody>
      </p:sp>
      <p:sp>
        <p:nvSpPr>
          <p:cNvPr id="3" name="Slide Number Placeholder 2"/>
          <p:cNvSpPr>
            <a:spLocks noGrp="1"/>
          </p:cNvSpPr>
          <p:nvPr>
            <p:ph type="sldNum" sz="quarter" idx="10"/>
          </p:nvPr>
        </p:nvSpPr>
        <p:spPr/>
        <p:txBody>
          <a:bodyPr/>
          <a:lstStyle/>
          <a:p>
            <a:fld id="{1CC8DEBC-B143-4D17-A833-2A9F1EFC9E94}" type="slidenum">
              <a:rPr lang="en-US" smtClean="0"/>
              <a:pPr/>
              <a:t>17</a:t>
            </a:fld>
            <a:endParaRPr lang="en-US" dirty="0"/>
          </a:p>
        </p:txBody>
      </p:sp>
      <p:sp>
        <p:nvSpPr>
          <p:cNvPr id="4" name="TextBox 3"/>
          <p:cNvSpPr txBox="1"/>
          <p:nvPr/>
        </p:nvSpPr>
        <p:spPr>
          <a:xfrm>
            <a:off x="862885" y="2009104"/>
            <a:ext cx="7418230" cy="3046988"/>
          </a:xfrm>
          <a:prstGeom prst="rect">
            <a:avLst/>
          </a:prstGeom>
          <a:noFill/>
        </p:spPr>
        <p:txBody>
          <a:bodyPr wrap="square" rtlCol="0">
            <a:spAutoFit/>
          </a:bodyPr>
          <a:lstStyle/>
          <a:p>
            <a:pPr lvl="0"/>
            <a:r>
              <a:rPr lang="en-US" dirty="0"/>
              <a:t>Patient: I want to do something to thank you for the excellent care that you’ve given me. </a:t>
            </a:r>
          </a:p>
          <a:p>
            <a:pPr lvl="0"/>
            <a:endParaRPr lang="en-US" dirty="0"/>
          </a:p>
          <a:p>
            <a:r>
              <a:rPr lang="en-US" dirty="0"/>
              <a:t>Nurse: Oh, don’t worry about it. It’s my job to take care of people. </a:t>
            </a:r>
          </a:p>
          <a:p>
            <a:endParaRPr lang="en-US" dirty="0"/>
          </a:p>
          <a:p>
            <a:r>
              <a:rPr lang="en-US" dirty="0"/>
              <a:t>Better response: ___________________________</a:t>
            </a:r>
          </a:p>
          <a:p>
            <a:r>
              <a:rPr lang="en-US" dirty="0"/>
              <a:t> </a:t>
            </a:r>
          </a:p>
        </p:txBody>
      </p:sp>
      <p:sp>
        <p:nvSpPr>
          <p:cNvPr id="5" name="Text Box 6"/>
          <p:cNvSpPr txBox="1">
            <a:spLocks noChangeArrowheads="1"/>
          </p:cNvSpPr>
          <p:nvPr/>
        </p:nvSpPr>
        <p:spPr bwMode="auto">
          <a:xfrm>
            <a:off x="457200" y="230188"/>
            <a:ext cx="35083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a:p>
            <a:pPr>
              <a:spcBef>
                <a:spcPct val="50000"/>
              </a:spcBef>
            </a:pPr>
            <a:endParaRPr lang="en-US" sz="1000" dirty="0">
              <a:solidFill>
                <a:srgbClr val="000000"/>
              </a:solidFill>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a:t>
            </a:r>
          </a:p>
        </p:txBody>
      </p:sp>
      <p:sp>
        <p:nvSpPr>
          <p:cNvPr id="3" name="Slide Number Placeholder 2"/>
          <p:cNvSpPr>
            <a:spLocks noGrp="1"/>
          </p:cNvSpPr>
          <p:nvPr>
            <p:ph type="sldNum" sz="quarter" idx="10"/>
          </p:nvPr>
        </p:nvSpPr>
        <p:spPr/>
        <p:txBody>
          <a:bodyPr/>
          <a:lstStyle/>
          <a:p>
            <a:fld id="{1CC8DEBC-B143-4D17-A833-2A9F1EFC9E94}" type="slidenum">
              <a:rPr lang="en-US" smtClean="0"/>
              <a:pPr/>
              <a:t>18</a:t>
            </a:fld>
            <a:endParaRPr lang="en-US" dirty="0"/>
          </a:p>
        </p:txBody>
      </p:sp>
      <p:sp>
        <p:nvSpPr>
          <p:cNvPr id="4" name="TextBox 3"/>
          <p:cNvSpPr txBox="1"/>
          <p:nvPr/>
        </p:nvSpPr>
        <p:spPr>
          <a:xfrm>
            <a:off x="862885" y="2009104"/>
            <a:ext cx="7418230" cy="3785652"/>
          </a:xfrm>
          <a:prstGeom prst="rect">
            <a:avLst/>
          </a:prstGeom>
          <a:noFill/>
        </p:spPr>
        <p:txBody>
          <a:bodyPr wrap="square" rtlCol="0">
            <a:spAutoFit/>
          </a:bodyPr>
          <a:lstStyle/>
          <a:p>
            <a:pPr lvl="0"/>
            <a:r>
              <a:rPr lang="en-US" dirty="0"/>
              <a:t>Family member: I really appreciate everything you and the other nurses did for my daughter. You truly went the extra miles and it meant the world to me and my family. </a:t>
            </a:r>
          </a:p>
          <a:p>
            <a:pPr lvl="0"/>
            <a:endParaRPr lang="en-US" dirty="0"/>
          </a:p>
          <a:p>
            <a:r>
              <a:rPr lang="en-US" dirty="0"/>
              <a:t>Nurse: Thank you, but we were just doing our jobs</a:t>
            </a:r>
          </a:p>
          <a:p>
            <a:endParaRPr lang="en-US" dirty="0"/>
          </a:p>
          <a:p>
            <a:r>
              <a:rPr lang="en-US" dirty="0"/>
              <a:t>Better response: ____________________________</a:t>
            </a:r>
          </a:p>
          <a:p>
            <a:r>
              <a:rPr lang="en-US" dirty="0"/>
              <a:t> </a:t>
            </a:r>
          </a:p>
          <a:p>
            <a:r>
              <a:rPr lang="en-US" dirty="0"/>
              <a:t> </a:t>
            </a:r>
          </a:p>
        </p:txBody>
      </p:sp>
      <p:sp>
        <p:nvSpPr>
          <p:cNvPr id="5" name="Text Box 6"/>
          <p:cNvSpPr txBox="1">
            <a:spLocks noChangeArrowheads="1"/>
          </p:cNvSpPr>
          <p:nvPr/>
        </p:nvSpPr>
        <p:spPr bwMode="auto">
          <a:xfrm>
            <a:off x="457200" y="230188"/>
            <a:ext cx="35083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a:p>
            <a:pPr>
              <a:spcBef>
                <a:spcPct val="50000"/>
              </a:spcBef>
            </a:pPr>
            <a:endParaRPr lang="en-US" sz="1000" dirty="0">
              <a:solidFill>
                <a:srgbClr val="000000"/>
              </a:solidFill>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a:t>
            </a:r>
          </a:p>
        </p:txBody>
      </p:sp>
      <p:sp>
        <p:nvSpPr>
          <p:cNvPr id="3" name="Slide Number Placeholder 2"/>
          <p:cNvSpPr>
            <a:spLocks noGrp="1"/>
          </p:cNvSpPr>
          <p:nvPr>
            <p:ph type="sldNum" sz="quarter" idx="10"/>
          </p:nvPr>
        </p:nvSpPr>
        <p:spPr/>
        <p:txBody>
          <a:bodyPr/>
          <a:lstStyle/>
          <a:p>
            <a:fld id="{1CC8DEBC-B143-4D17-A833-2A9F1EFC9E94}" type="slidenum">
              <a:rPr lang="en-US" smtClean="0"/>
              <a:pPr/>
              <a:t>19</a:t>
            </a:fld>
            <a:endParaRPr lang="en-US" dirty="0"/>
          </a:p>
        </p:txBody>
      </p:sp>
      <p:sp>
        <p:nvSpPr>
          <p:cNvPr id="4" name="TextBox 3"/>
          <p:cNvSpPr txBox="1"/>
          <p:nvPr/>
        </p:nvSpPr>
        <p:spPr>
          <a:xfrm>
            <a:off x="862885" y="2009104"/>
            <a:ext cx="7418230" cy="3046988"/>
          </a:xfrm>
          <a:prstGeom prst="rect">
            <a:avLst/>
          </a:prstGeom>
          <a:noFill/>
        </p:spPr>
        <p:txBody>
          <a:bodyPr wrap="square" rtlCol="0">
            <a:spAutoFit/>
          </a:bodyPr>
          <a:lstStyle/>
          <a:p>
            <a:pPr lvl="0"/>
            <a:r>
              <a:rPr lang="en-US" dirty="0"/>
              <a:t>Patient: There must be something I can do to prevent other people from having to go through this.</a:t>
            </a:r>
          </a:p>
          <a:p>
            <a:endParaRPr lang="en-US" dirty="0"/>
          </a:p>
          <a:p>
            <a:r>
              <a:rPr lang="en-US" dirty="0"/>
              <a:t>Nurse: The best thing you can do right now is take care of yourself. </a:t>
            </a:r>
          </a:p>
          <a:p>
            <a:endParaRPr lang="en-US" dirty="0"/>
          </a:p>
          <a:p>
            <a:r>
              <a:rPr lang="en-US" dirty="0"/>
              <a:t>Better response: ___________________________</a:t>
            </a:r>
          </a:p>
          <a:p>
            <a:r>
              <a:rPr lang="en-US" dirty="0"/>
              <a:t> </a:t>
            </a:r>
          </a:p>
        </p:txBody>
      </p:sp>
      <p:sp>
        <p:nvSpPr>
          <p:cNvPr id="5" name="Text Box 6"/>
          <p:cNvSpPr txBox="1">
            <a:spLocks noChangeArrowheads="1"/>
          </p:cNvSpPr>
          <p:nvPr/>
        </p:nvSpPr>
        <p:spPr bwMode="auto">
          <a:xfrm>
            <a:off x="457200" y="230188"/>
            <a:ext cx="35083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a:p>
            <a:pPr>
              <a:spcBef>
                <a:spcPct val="50000"/>
              </a:spcBef>
            </a:pPr>
            <a:endParaRPr lang="en-US" sz="1000" dirty="0">
              <a:solidFill>
                <a:srgbClr val="000000"/>
              </a:solidFill>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dirty="0"/>
              <a:t>Healthcare Philanthropy 2020 </a:t>
            </a:r>
            <a:br>
              <a:rPr lang="en-US" dirty="0"/>
            </a:br>
            <a:r>
              <a:rPr lang="en-US" dirty="0"/>
              <a:t>Nurses: Continuing the Care</a:t>
            </a:r>
          </a:p>
        </p:txBody>
      </p:sp>
      <p:sp>
        <p:nvSpPr>
          <p:cNvPr id="9219" name="Rectangle 3"/>
          <p:cNvSpPr>
            <a:spLocks noGrp="1" noChangeArrowheads="1"/>
          </p:cNvSpPr>
          <p:nvPr>
            <p:ph type="subTitle" idx="1"/>
          </p:nvPr>
        </p:nvSpPr>
        <p:spPr>
          <a:xfrm>
            <a:off x="474663" y="3254375"/>
            <a:ext cx="6879174" cy="1752600"/>
          </a:xfrm>
        </p:spPr>
        <p:txBody>
          <a:bodyPr/>
          <a:lstStyle/>
          <a:p>
            <a:pPr marL="0" indent="0"/>
            <a:r>
              <a:rPr lang="en-US" dirty="0"/>
              <a:t>As adapted from Advancement Resources </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0"/>
          </p:nvPr>
        </p:nvSpPr>
        <p:spPr/>
        <p:txBody>
          <a:bodyPr/>
          <a:lstStyle/>
          <a:p>
            <a:fld id="{1CC8DEBC-B143-4D17-A833-2A9F1EFC9E94}" type="slidenum">
              <a:rPr lang="en-US" smtClean="0"/>
              <a:pPr/>
              <a:t>20</a:t>
            </a:fld>
            <a:endParaRPr lang="en-US" dirty="0"/>
          </a:p>
        </p:txBody>
      </p:sp>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Calibri" pitchFamily="34" charset="0"/>
                <a:cs typeface="Arial" pitchFamily="34" charset="0"/>
              </a:rPr>
              <a:t>Activity: Referral Practice</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sng" strike="noStrike" cap="none" normalizeH="0" baseline="0" dirty="0">
                <a:ln>
                  <a:noFill/>
                </a:ln>
                <a:solidFill>
                  <a:schemeClr val="tx1"/>
                </a:solidFill>
                <a:effectLst/>
                <a:latin typeface="Arial" pitchFamily="34" charset="0"/>
                <a:ea typeface="Calibri" pitchFamily="34" charset="0"/>
                <a:cs typeface="Arial" pitchFamily="34" charset="0"/>
              </a:rPr>
              <a:t>Core concept:</a:t>
            </a:r>
            <a:r>
              <a:rPr kumimoji="0" 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 A philanthropic referral is a precious gift that extends care beyond the concerns of physical health and beyond any one patient.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Calibri" pitchFamily="34" charset="0"/>
                <a:cs typeface="Arial" pitchFamily="34" charset="0"/>
              </a:rPr>
              <a:t>What</a:t>
            </a:r>
            <a:r>
              <a:rPr kumimoji="0" lang="en-US" sz="1100" b="1" i="0" u="none" strike="noStrike" cap="none" normalizeH="0" baseline="0" dirty="0">
                <a:ln>
                  <a:noFill/>
                </a:ln>
                <a:solidFill>
                  <a:schemeClr val="tx1"/>
                </a:solidFill>
                <a:effectLst/>
                <a:latin typeface="Calibri"/>
                <a:ea typeface="Calibri" pitchFamily="34" charset="0"/>
                <a:cs typeface="Arial" pitchFamily="34" charset="0"/>
              </a:rPr>
              <a:t>’</a:t>
            </a:r>
            <a:r>
              <a:rPr kumimoji="0" lang="en-US" sz="1100" b="1" i="0" u="none" strike="noStrike" cap="none" normalizeH="0" baseline="0" dirty="0">
                <a:ln>
                  <a:noFill/>
                </a:ln>
                <a:solidFill>
                  <a:schemeClr val="tx1"/>
                </a:solidFill>
                <a:effectLst/>
                <a:latin typeface="Arial" pitchFamily="34" charset="0"/>
                <a:ea typeface="Calibri" pitchFamily="34" charset="0"/>
                <a:cs typeface="Arial" pitchFamily="34" charset="0"/>
              </a:rPr>
              <a:t>s next? </a:t>
            </a:r>
            <a:r>
              <a:rPr kumimoji="0" 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After you</a:t>
            </a:r>
            <a:r>
              <a:rPr kumimoji="0" lang="en-US"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ve made the philanthropic referral, the Foundation will report back to you on any progress of gifts that result from your referral. </a:t>
            </a:r>
            <a:endParaRPr kumimoji="0" lang="en-US" sz="1800" b="0" i="0" u="none" strike="noStrike" cap="none" normalizeH="0" baseline="0" dirty="0">
              <a:ln>
                <a:noFill/>
              </a:ln>
              <a:solidFill>
                <a:schemeClr val="tx1"/>
              </a:solidFill>
              <a:effectLst/>
              <a:latin typeface="Arial" pitchFamily="34" charset="0"/>
            </a:endParaRPr>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Calibri" pitchFamily="34" charset="0"/>
                <a:cs typeface="Arial" pitchFamily="34" charset="0"/>
              </a:rPr>
              <a:t>Activity: Referral Practice</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sng" strike="noStrike" cap="none" normalizeH="0" baseline="0" dirty="0">
                <a:ln>
                  <a:noFill/>
                </a:ln>
                <a:solidFill>
                  <a:schemeClr val="tx1"/>
                </a:solidFill>
                <a:effectLst/>
                <a:latin typeface="Arial" pitchFamily="34" charset="0"/>
                <a:ea typeface="Calibri" pitchFamily="34" charset="0"/>
                <a:cs typeface="Arial" pitchFamily="34" charset="0"/>
              </a:rPr>
              <a:t>Core concept:</a:t>
            </a:r>
            <a:r>
              <a:rPr kumimoji="0" 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 A philanthropic referral is a precious gift that extends care beyond the concerns of physical health and beyond any one patient.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Calibri" pitchFamily="34" charset="0"/>
                <a:cs typeface="Arial" pitchFamily="34" charset="0"/>
              </a:rPr>
              <a:t>What</a:t>
            </a:r>
            <a:r>
              <a:rPr kumimoji="0" lang="en-US" sz="1100" b="1" i="0" u="none" strike="noStrike" cap="none" normalizeH="0" baseline="0" dirty="0">
                <a:ln>
                  <a:noFill/>
                </a:ln>
                <a:solidFill>
                  <a:schemeClr val="tx1"/>
                </a:solidFill>
                <a:effectLst/>
                <a:latin typeface="Calibri"/>
                <a:ea typeface="Calibri" pitchFamily="34" charset="0"/>
                <a:cs typeface="Arial" pitchFamily="34" charset="0"/>
              </a:rPr>
              <a:t>’</a:t>
            </a:r>
            <a:r>
              <a:rPr kumimoji="0" lang="en-US" sz="1100" b="1" i="0" u="none" strike="noStrike" cap="none" normalizeH="0" baseline="0" dirty="0">
                <a:ln>
                  <a:noFill/>
                </a:ln>
                <a:solidFill>
                  <a:schemeClr val="tx1"/>
                </a:solidFill>
                <a:effectLst/>
                <a:latin typeface="Arial" pitchFamily="34" charset="0"/>
                <a:ea typeface="Calibri" pitchFamily="34" charset="0"/>
                <a:cs typeface="Arial" pitchFamily="34" charset="0"/>
              </a:rPr>
              <a:t>s next? </a:t>
            </a:r>
            <a:r>
              <a:rPr kumimoji="0" 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After you</a:t>
            </a:r>
            <a:r>
              <a:rPr kumimoji="0" lang="en-US"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US" sz="1100" b="0" i="0" u="none" strike="noStrike" cap="none" normalizeH="0" baseline="0" dirty="0">
                <a:ln>
                  <a:noFill/>
                </a:ln>
                <a:solidFill>
                  <a:schemeClr val="tx1"/>
                </a:solidFill>
                <a:effectLst/>
                <a:latin typeface="Arial" pitchFamily="34" charset="0"/>
                <a:ea typeface="Calibri" pitchFamily="34" charset="0"/>
                <a:cs typeface="Arial" pitchFamily="34" charset="0"/>
              </a:rPr>
              <a:t>ve made the philanthropic referral, the Foundation will report back to you on any progress of gifts that result from your referral. </a:t>
            </a:r>
            <a:endParaRPr kumimoji="0" lang="en-US" sz="1800" b="0" i="0" u="none" strike="noStrike" cap="none" normalizeH="0" baseline="0" dirty="0">
              <a:ln>
                <a:noFill/>
              </a:ln>
              <a:solidFill>
                <a:schemeClr val="tx1"/>
              </a:solidFill>
              <a:effectLst/>
              <a:latin typeface="Arial" pitchFamily="34" charset="0"/>
            </a:endParaRPr>
          </a:p>
        </p:txBody>
      </p:sp>
      <p:sp>
        <p:nvSpPr>
          <p:cNvPr id="6" name="Rectangle 3"/>
          <p:cNvSpPr txBox="1">
            <a:spLocks noChangeArrowheads="1"/>
          </p:cNvSpPr>
          <p:nvPr/>
        </p:nvSpPr>
        <p:spPr>
          <a:xfrm>
            <a:off x="458786" y="1933575"/>
            <a:ext cx="8105665" cy="3784645"/>
          </a:xfrm>
          <a:prstGeom prst="rect">
            <a:avLst/>
          </a:prstGeom>
        </p:spPr>
        <p:txBody>
          <a:bodyPr/>
          <a:lstStyle/>
          <a:p>
            <a:r>
              <a:rPr lang="en-US" sz="2800" dirty="0"/>
              <a:t>To us, a philanthropic referral is a precious gift that extends care beyond the concerns of physical health and beyond any one patient. </a:t>
            </a:r>
          </a:p>
          <a:p>
            <a:endParaRPr lang="en-US" sz="2800" dirty="0"/>
          </a:p>
          <a:p>
            <a:r>
              <a:rPr lang="en-US" sz="2800" dirty="0">
                <a:solidFill>
                  <a:srgbClr val="FFC000"/>
                </a:solidFill>
              </a:rPr>
              <a:t>What’s next? </a:t>
            </a:r>
            <a:r>
              <a:rPr lang="en-US" sz="2800" dirty="0"/>
              <a:t>After you’ve made the philanthropic referral, your Foundation liaison will report back to you on any progress of gifts that result from your referral. </a:t>
            </a:r>
          </a:p>
        </p:txBody>
      </p:sp>
      <p:sp>
        <p:nvSpPr>
          <p:cNvPr id="7" name="Text Box 6"/>
          <p:cNvSpPr txBox="1">
            <a:spLocks noChangeArrowheads="1"/>
          </p:cNvSpPr>
          <p:nvPr/>
        </p:nvSpPr>
        <p:spPr bwMode="auto">
          <a:xfrm>
            <a:off x="457200" y="230188"/>
            <a:ext cx="35083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a:p>
            <a:pPr>
              <a:spcBef>
                <a:spcPct val="50000"/>
              </a:spcBef>
            </a:pPr>
            <a:endParaRPr lang="en-US" sz="1000" dirty="0">
              <a:solidFill>
                <a:srgbClr val="000000"/>
              </a:solidFill>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A8D465A-7E24-4C99-946E-2F8E08B05949}" type="slidenum">
              <a:rPr lang="en-US" sz="900">
                <a:solidFill>
                  <a:srgbClr val="FFFFFF"/>
                </a:solidFill>
              </a:rPr>
              <a:pPr/>
              <a:t>21</a:t>
            </a:fld>
            <a:endParaRPr lang="en-US" sz="900" dirty="0">
              <a:solidFill>
                <a:srgbClr val="FFFFFF"/>
              </a:solidFill>
            </a:endParaRPr>
          </a:p>
        </p:txBody>
      </p:sp>
      <p:pic>
        <p:nvPicPr>
          <p:cNvPr id="4" name="Picture 3" descr="16 to 9 SH Foundation HDVCH Foundation.png"/>
          <p:cNvPicPr>
            <a:picLocks noChangeAspect="1"/>
          </p:cNvPicPr>
          <p:nvPr/>
        </p:nvPicPr>
        <p:blipFill>
          <a:blip r:embed="rId2" cstate="print"/>
          <a:stretch>
            <a:fillRect/>
          </a:stretch>
        </p:blipFill>
        <p:spPr>
          <a:xfrm>
            <a:off x="0" y="1024978"/>
            <a:ext cx="9144000" cy="5155723"/>
          </a:xfrm>
          <a:prstGeom prst="rect">
            <a:avLst/>
          </a:prstGeom>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dirty="0"/>
              <a:t>Perspective</a:t>
            </a:r>
          </a:p>
        </p:txBody>
      </p:sp>
      <p:sp>
        <p:nvSpPr>
          <p:cNvPr id="10244" name="Text Box 4"/>
          <p:cNvSpPr txBox="1">
            <a:spLocks noChangeArrowheads="1"/>
          </p:cNvSpPr>
          <p:nvPr/>
        </p:nvSpPr>
        <p:spPr bwMode="auto">
          <a:xfrm>
            <a:off x="457200" y="230188"/>
            <a:ext cx="4799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sz="1000" dirty="0">
              <a:solidFill>
                <a:srgbClr val="000000"/>
              </a:solidFill>
            </a:endParaRPr>
          </a:p>
        </p:txBody>
      </p:sp>
      <p:sp>
        <p:nvSpPr>
          <p:cNvPr id="6" name="Rectangle 5"/>
          <p:cNvSpPr/>
          <p:nvPr/>
        </p:nvSpPr>
        <p:spPr>
          <a:xfrm>
            <a:off x="225381" y="334851"/>
            <a:ext cx="4572000" cy="477054"/>
          </a:xfrm>
          <a:prstGeom prst="rect">
            <a:avLst/>
          </a:prstGeom>
        </p:spPr>
        <p:txBody>
          <a:bodyPr>
            <a:spAutoFit/>
          </a:body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pic>
        <p:nvPicPr>
          <p:cNvPr id="21507" name="Picture 3" descr="http://swick.co.uk/wp-content/uploads/2010/11/optical/lady.gif"/>
          <p:cNvPicPr>
            <a:picLocks noChangeAspect="1" noChangeArrowheads="1"/>
          </p:cNvPicPr>
          <p:nvPr/>
        </p:nvPicPr>
        <p:blipFill>
          <a:blip r:embed="rId3" cstate="print"/>
          <a:srcRect/>
          <a:stretch>
            <a:fillRect/>
          </a:stretch>
        </p:blipFill>
        <p:spPr bwMode="auto">
          <a:xfrm>
            <a:off x="3515933" y="2653049"/>
            <a:ext cx="2394620" cy="3290893"/>
          </a:xfrm>
          <a:prstGeom prst="rect">
            <a:avLst/>
          </a:prstGeom>
          <a:noFill/>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497BAED9-517B-44C0-B87A-9DF0FC74EB17}" type="slidenum">
              <a:rPr lang="en-US" sz="900">
                <a:solidFill>
                  <a:srgbClr val="FFFFFF"/>
                </a:solidFill>
              </a:rPr>
              <a:pPr/>
              <a:t>4</a:t>
            </a:fld>
            <a:endParaRPr lang="en-US" sz="900" dirty="0">
              <a:solidFill>
                <a:srgbClr val="FFFFFF"/>
              </a:solidFill>
            </a:endParaRPr>
          </a:p>
        </p:txBody>
      </p:sp>
      <p:sp>
        <p:nvSpPr>
          <p:cNvPr id="11267" name="Rectangle 2"/>
          <p:cNvSpPr>
            <a:spLocks noGrp="1" noChangeArrowheads="1"/>
          </p:cNvSpPr>
          <p:nvPr>
            <p:ph type="title"/>
          </p:nvPr>
        </p:nvSpPr>
        <p:spPr/>
        <p:txBody>
          <a:bodyPr/>
          <a:lstStyle/>
          <a:p>
            <a:r>
              <a:rPr lang="en-US" dirty="0"/>
              <a:t>Agenda</a:t>
            </a:r>
          </a:p>
        </p:txBody>
      </p:sp>
      <p:sp>
        <p:nvSpPr>
          <p:cNvPr id="11268" name="Rectangle 3"/>
          <p:cNvSpPr>
            <a:spLocks noGrp="1" noChangeArrowheads="1"/>
          </p:cNvSpPr>
          <p:nvPr>
            <p:ph type="body" idx="1"/>
          </p:nvPr>
        </p:nvSpPr>
        <p:spPr/>
        <p:txBody>
          <a:bodyPr/>
          <a:lstStyle/>
          <a:p>
            <a:pPr marL="0" indent="0"/>
            <a:r>
              <a:rPr lang="en-US" dirty="0"/>
              <a:t>Introduction</a:t>
            </a:r>
          </a:p>
          <a:p>
            <a:pPr marL="0" indent="0"/>
            <a:r>
              <a:rPr lang="en-US" dirty="0">
                <a:solidFill>
                  <a:schemeClr val="accent1"/>
                </a:solidFill>
              </a:rPr>
              <a:t>Overview of Healthcare Philanthropy </a:t>
            </a:r>
          </a:p>
          <a:p>
            <a:pPr marL="0" indent="0"/>
            <a:r>
              <a:rPr lang="en-US" dirty="0">
                <a:solidFill>
                  <a:schemeClr val="accent1"/>
                </a:solidFill>
              </a:rPr>
              <a:t>Process for Making Referrals </a:t>
            </a:r>
          </a:p>
        </p:txBody>
      </p:sp>
      <p:sp>
        <p:nvSpPr>
          <p:cNvPr id="11269" name="Text Box 4"/>
          <p:cNvSpPr txBox="1">
            <a:spLocks noChangeArrowheads="1"/>
          </p:cNvSpPr>
          <p:nvPr/>
        </p:nvSpPr>
        <p:spPr bwMode="auto">
          <a:xfrm>
            <a:off x="457200" y="230186"/>
            <a:ext cx="35083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51CCA471-0829-43A6-AE37-96DDE8CFC118}" type="slidenum">
              <a:rPr lang="en-US" sz="900">
                <a:solidFill>
                  <a:srgbClr val="FFFFFF"/>
                </a:solidFill>
              </a:rPr>
              <a:pPr/>
              <a:t>5</a:t>
            </a:fld>
            <a:endParaRPr lang="en-US" sz="900" dirty="0">
              <a:solidFill>
                <a:srgbClr val="FFFFFF"/>
              </a:solidFill>
            </a:endParaRPr>
          </a:p>
        </p:txBody>
      </p:sp>
      <p:sp>
        <p:nvSpPr>
          <p:cNvPr id="12291" name="Rectangle 2"/>
          <p:cNvSpPr>
            <a:spLocks noGrp="1" noChangeArrowheads="1"/>
          </p:cNvSpPr>
          <p:nvPr>
            <p:ph type="title"/>
          </p:nvPr>
        </p:nvSpPr>
        <p:spPr/>
        <p:txBody>
          <a:bodyPr/>
          <a:lstStyle/>
          <a:p>
            <a:r>
              <a:rPr lang="en-US" dirty="0"/>
              <a:t>Agenda</a:t>
            </a:r>
          </a:p>
        </p:txBody>
      </p:sp>
      <p:sp>
        <p:nvSpPr>
          <p:cNvPr id="12292" name="Rectangle 3"/>
          <p:cNvSpPr>
            <a:spLocks noGrp="1" noChangeArrowheads="1"/>
          </p:cNvSpPr>
          <p:nvPr>
            <p:ph type="body" idx="1"/>
          </p:nvPr>
        </p:nvSpPr>
        <p:spPr/>
        <p:txBody>
          <a:bodyPr/>
          <a:lstStyle/>
          <a:p>
            <a:pPr marL="0" indent="0"/>
            <a:r>
              <a:rPr lang="en-US" dirty="0">
                <a:solidFill>
                  <a:schemeClr val="accent1"/>
                </a:solidFill>
              </a:rPr>
              <a:t>Introduction</a:t>
            </a:r>
          </a:p>
          <a:p>
            <a:pPr marL="0" indent="0"/>
            <a:r>
              <a:rPr lang="en-US" dirty="0">
                <a:solidFill>
                  <a:schemeClr val="bg1"/>
                </a:solidFill>
              </a:rPr>
              <a:t>Overview of Healthcare Philanthropy </a:t>
            </a:r>
          </a:p>
          <a:p>
            <a:pPr marL="0" indent="0"/>
            <a:r>
              <a:rPr lang="en-US" dirty="0">
                <a:solidFill>
                  <a:schemeClr val="accent1"/>
                </a:solidFill>
              </a:rPr>
              <a:t>Process for Making Referrals </a:t>
            </a:r>
          </a:p>
        </p:txBody>
      </p:sp>
      <p:sp>
        <p:nvSpPr>
          <p:cNvPr id="12293" name="Text Box 4"/>
          <p:cNvSpPr txBox="1">
            <a:spLocks noChangeArrowheads="1"/>
          </p:cNvSpPr>
          <p:nvPr/>
        </p:nvSpPr>
        <p:spPr bwMode="auto">
          <a:xfrm>
            <a:off x="457200" y="230188"/>
            <a:ext cx="3508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46192480-5042-43AC-8EEE-09E682DE7400}" type="slidenum">
              <a:rPr lang="en-US" sz="900">
                <a:solidFill>
                  <a:srgbClr val="FFFFFF"/>
                </a:solidFill>
              </a:rPr>
              <a:pPr/>
              <a:t>6</a:t>
            </a:fld>
            <a:endParaRPr lang="en-US" sz="900" dirty="0">
              <a:solidFill>
                <a:srgbClr val="FFFFFF"/>
              </a:solidFill>
            </a:endParaRPr>
          </a:p>
        </p:txBody>
      </p:sp>
      <p:sp>
        <p:nvSpPr>
          <p:cNvPr id="13315" name="Rectangle 2"/>
          <p:cNvSpPr>
            <a:spLocks noGrp="1" noChangeArrowheads="1"/>
          </p:cNvSpPr>
          <p:nvPr>
            <p:ph type="title"/>
          </p:nvPr>
        </p:nvSpPr>
        <p:spPr/>
        <p:txBody>
          <a:bodyPr/>
          <a:lstStyle/>
          <a:p>
            <a:r>
              <a:rPr lang="en-US" dirty="0"/>
              <a:t>Agenda</a:t>
            </a:r>
          </a:p>
        </p:txBody>
      </p:sp>
      <p:sp>
        <p:nvSpPr>
          <p:cNvPr id="13316" name="Rectangle 3"/>
          <p:cNvSpPr>
            <a:spLocks noGrp="1" noChangeArrowheads="1"/>
          </p:cNvSpPr>
          <p:nvPr>
            <p:ph type="body" idx="1"/>
          </p:nvPr>
        </p:nvSpPr>
        <p:spPr/>
        <p:txBody>
          <a:bodyPr/>
          <a:lstStyle/>
          <a:p>
            <a:pPr marL="0" indent="0"/>
            <a:r>
              <a:rPr lang="en-US" dirty="0">
                <a:solidFill>
                  <a:schemeClr val="accent1"/>
                </a:solidFill>
              </a:rPr>
              <a:t>Introduction</a:t>
            </a:r>
          </a:p>
          <a:p>
            <a:pPr marL="0" indent="0"/>
            <a:r>
              <a:rPr lang="en-US" dirty="0">
                <a:solidFill>
                  <a:schemeClr val="accent1"/>
                </a:solidFill>
              </a:rPr>
              <a:t>Overview of Healthcare Philanthropy </a:t>
            </a:r>
          </a:p>
          <a:p>
            <a:pPr marL="0" indent="0"/>
            <a:r>
              <a:rPr lang="en-US" dirty="0">
                <a:solidFill>
                  <a:schemeClr val="bg1"/>
                </a:solidFill>
              </a:rPr>
              <a:t>Process for Making Referrals </a:t>
            </a:r>
          </a:p>
        </p:txBody>
      </p:sp>
      <p:sp>
        <p:nvSpPr>
          <p:cNvPr id="13317" name="Text Box 4"/>
          <p:cNvSpPr txBox="1">
            <a:spLocks noChangeArrowheads="1"/>
          </p:cNvSpPr>
          <p:nvPr/>
        </p:nvSpPr>
        <p:spPr bwMode="auto">
          <a:xfrm>
            <a:off x="457200" y="230187"/>
            <a:ext cx="35083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 Who are we?</a:t>
            </a:r>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a:t>Nursing scholarships and conference, program and service – maintenance and start-up, buildings, equipment, gas and meal cards for families, </a:t>
            </a:r>
            <a:r>
              <a:rPr lang="en-US" dirty="0" err="1"/>
              <a:t>Renucci</a:t>
            </a:r>
            <a:r>
              <a:rPr lang="en-US" dirty="0"/>
              <a:t> House, and much more….</a:t>
            </a:r>
          </a:p>
          <a:p>
            <a:pPr>
              <a:buClr>
                <a:schemeClr val="accent1"/>
              </a:buClr>
              <a:buFont typeface="Wingdings" pitchFamily="2" charset="2"/>
              <a:buChar char="§"/>
            </a:pPr>
            <a:r>
              <a:rPr lang="en-US" dirty="0"/>
              <a:t>400 million dollars raised since establishment in 1987!</a:t>
            </a:r>
          </a:p>
          <a:p>
            <a:pPr>
              <a:buClr>
                <a:schemeClr val="accent1"/>
              </a:buClr>
              <a:buFont typeface="Wingdings" pitchFamily="2" charset="2"/>
              <a:buChar char="§"/>
            </a:pPr>
            <a:endParaRPr lang="en-US" dirty="0"/>
          </a:p>
          <a:p>
            <a:pPr>
              <a:buClr>
                <a:schemeClr val="accent1"/>
              </a:buClr>
              <a:buFont typeface="Wingdings" pitchFamily="2" charset="2"/>
              <a:buChar char="§"/>
            </a:pPr>
            <a:endParaRPr lang="en-US" dirty="0"/>
          </a:p>
          <a:p>
            <a:pPr>
              <a:buClr>
                <a:schemeClr val="accent1"/>
              </a:buClr>
              <a:buFont typeface="Wingdings" pitchFamily="2" charset="2"/>
              <a:buChar char="§"/>
            </a:pPr>
            <a:endParaRPr lang="en-US" dirty="0"/>
          </a:p>
          <a:p>
            <a:pPr>
              <a:buClr>
                <a:schemeClr val="accent1"/>
              </a:buClr>
              <a:buFont typeface="Wingdings"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135FCD63-C671-4DC5-946A-30F75E95744D}" type="slidenum">
              <a:rPr lang="en-US" smtClean="0"/>
              <a:pPr/>
              <a:t>7</a:t>
            </a:fld>
            <a:endParaRPr lang="en-US" dirty="0"/>
          </a:p>
        </p:txBody>
      </p:sp>
      <p:sp>
        <p:nvSpPr>
          <p:cNvPr id="5" name="Rectangle 4"/>
          <p:cNvSpPr/>
          <p:nvPr/>
        </p:nvSpPr>
        <p:spPr>
          <a:xfrm>
            <a:off x="367050" y="180304"/>
            <a:ext cx="4572000" cy="477054"/>
          </a:xfrm>
          <a:prstGeom prst="rect">
            <a:avLst/>
          </a:prstGeom>
        </p:spPr>
        <p:txBody>
          <a:bodyPr>
            <a:spAutoFit/>
          </a:body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22753214-FF32-4EE4-8EF1-C195835BDDDC}" type="slidenum">
              <a:rPr lang="en-US" sz="900">
                <a:solidFill>
                  <a:srgbClr val="FFFFFF"/>
                </a:solidFill>
              </a:rPr>
              <a:pPr/>
              <a:t>8</a:t>
            </a:fld>
            <a:endParaRPr lang="en-US" sz="900" dirty="0">
              <a:solidFill>
                <a:srgbClr val="FFFFFF"/>
              </a:solidFill>
            </a:endParaRPr>
          </a:p>
        </p:txBody>
      </p:sp>
      <p:sp>
        <p:nvSpPr>
          <p:cNvPr id="14339" name="Rectangle 2"/>
          <p:cNvSpPr>
            <a:spLocks noGrp="1" noChangeArrowheads="1"/>
          </p:cNvSpPr>
          <p:nvPr>
            <p:ph type="title"/>
          </p:nvPr>
        </p:nvSpPr>
        <p:spPr/>
        <p:txBody>
          <a:bodyPr/>
          <a:lstStyle/>
          <a:p>
            <a:r>
              <a:rPr lang="en-US" dirty="0"/>
              <a:t>Introduction</a:t>
            </a:r>
          </a:p>
        </p:txBody>
      </p:sp>
      <p:sp>
        <p:nvSpPr>
          <p:cNvPr id="14340" name="Rectangle 3"/>
          <p:cNvSpPr>
            <a:spLocks noGrp="1" noChangeArrowheads="1"/>
          </p:cNvSpPr>
          <p:nvPr>
            <p:ph type="body" idx="1"/>
          </p:nvPr>
        </p:nvSpPr>
        <p:spPr>
          <a:xfrm>
            <a:off x="458788" y="1933575"/>
            <a:ext cx="8229600" cy="4467225"/>
          </a:xfrm>
        </p:spPr>
        <p:txBody>
          <a:bodyPr/>
          <a:lstStyle/>
          <a:p>
            <a:pPr marL="0" indent="0"/>
            <a:r>
              <a:rPr lang="en-US" sz="3400" dirty="0"/>
              <a:t>What would you do? </a:t>
            </a:r>
          </a:p>
          <a:p>
            <a:pPr marL="0" indent="0"/>
            <a:endParaRPr lang="en-US" sz="3400" dirty="0"/>
          </a:p>
          <a:p>
            <a:pPr marL="0" indent="0"/>
            <a:endParaRPr lang="en-US" sz="3400" dirty="0"/>
          </a:p>
          <a:p>
            <a:pPr marL="0" indent="0"/>
            <a:endParaRPr lang="en-US" dirty="0"/>
          </a:p>
        </p:txBody>
      </p:sp>
      <p:sp>
        <p:nvSpPr>
          <p:cNvPr id="14341" name="Text Box 5"/>
          <p:cNvSpPr txBox="1">
            <a:spLocks noChangeArrowheads="1"/>
          </p:cNvSpPr>
          <p:nvPr/>
        </p:nvSpPr>
        <p:spPr bwMode="auto">
          <a:xfrm>
            <a:off x="457200" y="230188"/>
            <a:ext cx="35083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pic>
        <p:nvPicPr>
          <p:cNvPr id="8193" name="Picture 1" descr="C:\Program Files\Microsoft Office\MEDIA\CAGCAT10\j0222015.wmf"/>
          <p:cNvPicPr>
            <a:picLocks noChangeAspect="1" noChangeArrowheads="1"/>
          </p:cNvPicPr>
          <p:nvPr/>
        </p:nvPicPr>
        <p:blipFill>
          <a:blip r:embed="rId3" cstate="print"/>
          <a:srcRect/>
          <a:stretch>
            <a:fillRect/>
          </a:stretch>
        </p:blipFill>
        <p:spPr bwMode="auto">
          <a:xfrm>
            <a:off x="3177916" y="3275165"/>
            <a:ext cx="1984450" cy="1991585"/>
          </a:xfrm>
          <a:prstGeom prst="rect">
            <a:avLst/>
          </a:prstGeom>
          <a:noFill/>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Arial" charset="0"/>
              </a:defRPr>
            </a:lvl1pPr>
            <a:lvl2pPr marL="742950" indent="-285750" defTabSz="893763">
              <a:defRPr sz="2400">
                <a:solidFill>
                  <a:schemeClr val="tx1"/>
                </a:solidFill>
                <a:latin typeface="Arial" charset="0"/>
              </a:defRPr>
            </a:lvl2pPr>
            <a:lvl3pPr marL="1143000" indent="-228600" defTabSz="893763">
              <a:defRPr sz="2400">
                <a:solidFill>
                  <a:schemeClr val="tx1"/>
                </a:solidFill>
                <a:latin typeface="Arial" charset="0"/>
              </a:defRPr>
            </a:lvl3pPr>
            <a:lvl4pPr marL="1600200" indent="-228600" defTabSz="893763">
              <a:defRPr sz="2400">
                <a:solidFill>
                  <a:schemeClr val="tx1"/>
                </a:solidFill>
                <a:latin typeface="Arial" charset="0"/>
              </a:defRPr>
            </a:lvl4pPr>
            <a:lvl5pPr marL="2057400" indent="-228600" defTabSz="893763">
              <a:defRPr sz="2400">
                <a:solidFill>
                  <a:schemeClr val="tx1"/>
                </a:solidFill>
                <a:latin typeface="Arial" charset="0"/>
              </a:defRPr>
            </a:lvl5pPr>
            <a:lvl6pPr marL="2514600" indent="-228600" defTabSz="893763" eaLnBrk="0" fontAlgn="base" hangingPunct="0">
              <a:spcBef>
                <a:spcPct val="0"/>
              </a:spcBef>
              <a:spcAft>
                <a:spcPct val="0"/>
              </a:spcAft>
              <a:defRPr sz="2400">
                <a:solidFill>
                  <a:schemeClr val="tx1"/>
                </a:solidFill>
                <a:latin typeface="Arial" charset="0"/>
              </a:defRPr>
            </a:lvl6pPr>
            <a:lvl7pPr marL="2971800" indent="-228600" defTabSz="893763" eaLnBrk="0" fontAlgn="base" hangingPunct="0">
              <a:spcBef>
                <a:spcPct val="0"/>
              </a:spcBef>
              <a:spcAft>
                <a:spcPct val="0"/>
              </a:spcAft>
              <a:defRPr sz="2400">
                <a:solidFill>
                  <a:schemeClr val="tx1"/>
                </a:solidFill>
                <a:latin typeface="Arial" charset="0"/>
              </a:defRPr>
            </a:lvl7pPr>
            <a:lvl8pPr marL="3429000" indent="-228600" defTabSz="893763" eaLnBrk="0" fontAlgn="base" hangingPunct="0">
              <a:spcBef>
                <a:spcPct val="0"/>
              </a:spcBef>
              <a:spcAft>
                <a:spcPct val="0"/>
              </a:spcAft>
              <a:defRPr sz="2400">
                <a:solidFill>
                  <a:schemeClr val="tx1"/>
                </a:solidFill>
                <a:latin typeface="Arial" charset="0"/>
              </a:defRPr>
            </a:lvl8pPr>
            <a:lvl9pPr marL="3886200" indent="-228600" defTabSz="893763" eaLnBrk="0" fontAlgn="base" hangingPunct="0">
              <a:spcBef>
                <a:spcPct val="0"/>
              </a:spcBef>
              <a:spcAft>
                <a:spcPct val="0"/>
              </a:spcAft>
              <a:defRPr sz="2400">
                <a:solidFill>
                  <a:schemeClr val="tx1"/>
                </a:solidFill>
                <a:latin typeface="Arial" charset="0"/>
              </a:defRPr>
            </a:lvl9pPr>
          </a:lstStyle>
          <a:p>
            <a:fld id="{22753214-FF32-4EE4-8EF1-C195835BDDDC}" type="slidenum">
              <a:rPr lang="en-US" sz="900">
                <a:solidFill>
                  <a:srgbClr val="FFFFFF"/>
                </a:solidFill>
              </a:rPr>
              <a:pPr/>
              <a:t>9</a:t>
            </a:fld>
            <a:endParaRPr lang="en-US" sz="900" dirty="0">
              <a:solidFill>
                <a:srgbClr val="FFFFFF"/>
              </a:solidFill>
            </a:endParaRPr>
          </a:p>
        </p:txBody>
      </p:sp>
      <p:sp>
        <p:nvSpPr>
          <p:cNvPr id="14339" name="Rectangle 2"/>
          <p:cNvSpPr>
            <a:spLocks noGrp="1" noChangeArrowheads="1"/>
          </p:cNvSpPr>
          <p:nvPr>
            <p:ph type="title"/>
          </p:nvPr>
        </p:nvSpPr>
        <p:spPr/>
        <p:txBody>
          <a:bodyPr/>
          <a:lstStyle/>
          <a:p>
            <a:r>
              <a:rPr lang="en-US" dirty="0"/>
              <a:t>Introduction</a:t>
            </a:r>
          </a:p>
        </p:txBody>
      </p:sp>
      <p:sp>
        <p:nvSpPr>
          <p:cNvPr id="14340" name="Rectangle 3"/>
          <p:cNvSpPr>
            <a:spLocks noGrp="1" noChangeArrowheads="1"/>
          </p:cNvSpPr>
          <p:nvPr>
            <p:ph type="body" idx="1"/>
          </p:nvPr>
        </p:nvSpPr>
        <p:spPr>
          <a:xfrm>
            <a:off x="296214" y="1933575"/>
            <a:ext cx="8392174" cy="4467225"/>
          </a:xfrm>
        </p:spPr>
        <p:txBody>
          <a:bodyPr/>
          <a:lstStyle/>
          <a:p>
            <a:pPr lvl="1">
              <a:buNone/>
            </a:pPr>
            <a:r>
              <a:rPr lang="en-US" sz="3400" dirty="0"/>
              <a:t>  Why do you personally contribute time and/ or money to the causes that are important to you?</a:t>
            </a:r>
          </a:p>
          <a:p>
            <a:pPr marL="0" indent="0"/>
            <a:endParaRPr lang="en-US" sz="3400" dirty="0"/>
          </a:p>
          <a:p>
            <a:pPr marL="0" indent="0"/>
            <a:endParaRPr lang="en-US" sz="3400" dirty="0"/>
          </a:p>
          <a:p>
            <a:pPr marL="0" indent="0"/>
            <a:endParaRPr lang="en-US" dirty="0"/>
          </a:p>
        </p:txBody>
      </p:sp>
      <p:sp>
        <p:nvSpPr>
          <p:cNvPr id="14341" name="Text Box 5"/>
          <p:cNvSpPr txBox="1">
            <a:spLocks noChangeArrowheads="1"/>
          </p:cNvSpPr>
          <p:nvPr/>
        </p:nvSpPr>
        <p:spPr bwMode="auto">
          <a:xfrm>
            <a:off x="457200" y="230188"/>
            <a:ext cx="35083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000" b="1" dirty="0">
                <a:solidFill>
                  <a:srgbClr val="000000"/>
                </a:solidFill>
              </a:rPr>
              <a:t>Healthcare Philanthropy </a:t>
            </a:r>
          </a:p>
          <a:p>
            <a:pPr>
              <a:spcBef>
                <a:spcPct val="50000"/>
              </a:spcBef>
            </a:pPr>
            <a:r>
              <a:rPr lang="en-US" sz="1000" b="1" dirty="0">
                <a:solidFill>
                  <a:srgbClr val="000000"/>
                </a:solidFill>
              </a:rPr>
              <a:t>Nurses: Continuing the Care </a:t>
            </a:r>
          </a:p>
        </p:txBody>
      </p:sp>
    </p:spTree>
  </p:cSld>
  <p:clrMapOvr>
    <a:masterClrMapping/>
  </p:clrMapOvr>
  <p:transition spd="med">
    <p:wipe dir="r"/>
  </p:transition>
</p:sld>
</file>

<file path=ppt/theme/theme1.xml><?xml version="1.0" encoding="utf-8"?>
<a:theme xmlns:a="http://schemas.openxmlformats.org/drawingml/2006/main" name="Solid Color Background">
  <a:themeElements>
    <a:clrScheme name="Solid Color Background 11">
      <a:dk1>
        <a:srgbClr val="FFFFFF"/>
      </a:dk1>
      <a:lt1>
        <a:srgbClr val="FFFFFF"/>
      </a:lt1>
      <a:dk2>
        <a:srgbClr val="FFFFFF"/>
      </a:dk2>
      <a:lt2>
        <a:srgbClr val="6A6F71"/>
      </a:lt2>
      <a:accent1>
        <a:srgbClr val="6666FF"/>
      </a:accent1>
      <a:accent2>
        <a:srgbClr val="C73C46"/>
      </a:accent2>
      <a:accent3>
        <a:srgbClr val="FFFFFF"/>
      </a:accent3>
      <a:accent4>
        <a:srgbClr val="DADADA"/>
      </a:accent4>
      <a:accent5>
        <a:srgbClr val="B8B8FF"/>
      </a:accent5>
      <a:accent6>
        <a:srgbClr val="B4353F"/>
      </a:accent6>
      <a:hlink>
        <a:srgbClr val="F58F0E"/>
      </a:hlink>
      <a:folHlink>
        <a:srgbClr val="FECE37"/>
      </a:folHlink>
    </a:clrScheme>
    <a:fontScheme name="Solid Color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olid Color Backgroun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Solid Color Background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Solid Color Background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Solid Color Background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Solid Color Background 5">
        <a:dk1>
          <a:srgbClr val="000000"/>
        </a:dk1>
        <a:lt1>
          <a:srgbClr val="FFFFFF"/>
        </a:lt1>
        <a:dk2>
          <a:srgbClr val="003C44"/>
        </a:dk2>
        <a:lt2>
          <a:srgbClr val="CC9900"/>
        </a:lt2>
        <a:accent1>
          <a:srgbClr val="333399"/>
        </a:accent1>
        <a:accent2>
          <a:srgbClr val="008080"/>
        </a:accent2>
        <a:accent3>
          <a:srgbClr val="AAAFB0"/>
        </a:accent3>
        <a:accent4>
          <a:srgbClr val="DADADA"/>
        </a:accent4>
        <a:accent5>
          <a:srgbClr val="ADADCA"/>
        </a:accent5>
        <a:accent6>
          <a:srgbClr val="007373"/>
        </a:accent6>
        <a:hlink>
          <a:srgbClr val="000066"/>
        </a:hlink>
        <a:folHlink>
          <a:srgbClr val="3366CC"/>
        </a:folHlink>
      </a:clrScheme>
      <a:clrMap bg1="dk2" tx1="lt1" bg2="dk1" tx2="lt2" accent1="accent1" accent2="accent2" accent3="accent3" accent4="accent4" accent5="accent5" accent6="accent6" hlink="hlink" folHlink="folHlink"/>
    </a:extraClrScheme>
    <a:extraClrScheme>
      <a:clrScheme name="Solid Color Background 6">
        <a:dk1>
          <a:srgbClr val="FFFFFF"/>
        </a:dk1>
        <a:lt1>
          <a:srgbClr val="FFFFFF"/>
        </a:lt1>
        <a:dk2>
          <a:srgbClr val="FFFFFF"/>
        </a:dk2>
        <a:lt2>
          <a:srgbClr val="6B869F"/>
        </a:lt2>
        <a:accent1>
          <a:srgbClr val="062D42"/>
        </a:accent1>
        <a:accent2>
          <a:srgbClr val="EDBD5E"/>
        </a:accent2>
        <a:accent3>
          <a:srgbClr val="FFFFFF"/>
        </a:accent3>
        <a:accent4>
          <a:srgbClr val="DADADA"/>
        </a:accent4>
        <a:accent5>
          <a:srgbClr val="AAADB0"/>
        </a:accent5>
        <a:accent6>
          <a:srgbClr val="D7AB54"/>
        </a:accent6>
        <a:hlink>
          <a:srgbClr val="6283C1"/>
        </a:hlink>
        <a:folHlink>
          <a:srgbClr val="AD4B5C"/>
        </a:folHlink>
      </a:clrScheme>
      <a:clrMap bg1="lt1" tx1="dk1" bg2="lt2" tx2="dk2" accent1="accent1" accent2="accent2" accent3="accent3" accent4="accent4" accent5="accent5" accent6="accent6" hlink="hlink" folHlink="folHlink"/>
    </a:extraClrScheme>
    <a:extraClrScheme>
      <a:clrScheme name="Solid Color Background 7">
        <a:dk1>
          <a:srgbClr val="FFFFFF"/>
        </a:dk1>
        <a:lt1>
          <a:srgbClr val="FFFFFF"/>
        </a:lt1>
        <a:dk2>
          <a:srgbClr val="FFFFFF"/>
        </a:dk2>
        <a:lt2>
          <a:srgbClr val="6A6F71"/>
        </a:lt2>
        <a:accent1>
          <a:srgbClr val="F0AF00"/>
        </a:accent1>
        <a:accent2>
          <a:srgbClr val="E85100"/>
        </a:accent2>
        <a:accent3>
          <a:srgbClr val="FFFFFF"/>
        </a:accent3>
        <a:accent4>
          <a:srgbClr val="DADADA"/>
        </a:accent4>
        <a:accent5>
          <a:srgbClr val="F6D4AA"/>
        </a:accent5>
        <a:accent6>
          <a:srgbClr val="D24900"/>
        </a:accent6>
        <a:hlink>
          <a:srgbClr val="F0B100"/>
        </a:hlink>
        <a:folHlink>
          <a:srgbClr val="A87A00"/>
        </a:folHlink>
      </a:clrScheme>
      <a:clrMap bg1="lt1" tx1="dk1" bg2="lt2" tx2="dk2" accent1="accent1" accent2="accent2" accent3="accent3" accent4="accent4" accent5="accent5" accent6="accent6" hlink="hlink" folHlink="folHlink"/>
    </a:extraClrScheme>
    <a:extraClrScheme>
      <a:clrScheme name="Solid Color Background 8">
        <a:dk1>
          <a:srgbClr val="FFFFFF"/>
        </a:dk1>
        <a:lt1>
          <a:srgbClr val="FFFFFF"/>
        </a:lt1>
        <a:dk2>
          <a:srgbClr val="FFFFFF"/>
        </a:dk2>
        <a:lt2>
          <a:srgbClr val="6A6F71"/>
        </a:lt2>
        <a:accent1>
          <a:srgbClr val="8190C8"/>
        </a:accent1>
        <a:accent2>
          <a:srgbClr val="C73C46"/>
        </a:accent2>
        <a:accent3>
          <a:srgbClr val="FFFFFF"/>
        </a:accent3>
        <a:accent4>
          <a:srgbClr val="DADADA"/>
        </a:accent4>
        <a:accent5>
          <a:srgbClr val="C1C6E0"/>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Solid Color Background 9">
        <a:dk1>
          <a:srgbClr val="FFFFFF"/>
        </a:dk1>
        <a:lt1>
          <a:srgbClr val="FFFFFF"/>
        </a:lt1>
        <a:dk2>
          <a:srgbClr val="FFFFFF"/>
        </a:dk2>
        <a:lt2>
          <a:srgbClr val="6A6F71"/>
        </a:lt2>
        <a:accent1>
          <a:srgbClr val="2655B0"/>
        </a:accent1>
        <a:accent2>
          <a:srgbClr val="C73C46"/>
        </a:accent2>
        <a:accent3>
          <a:srgbClr val="FFFFFF"/>
        </a:accent3>
        <a:accent4>
          <a:srgbClr val="DADADA"/>
        </a:accent4>
        <a:accent5>
          <a:srgbClr val="ACB4D4"/>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Solid Color Background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Solid Color Background 11">
        <a:dk1>
          <a:srgbClr val="FFFFFF"/>
        </a:dk1>
        <a:lt1>
          <a:srgbClr val="FFFFFF"/>
        </a:lt1>
        <a:dk2>
          <a:srgbClr val="FFFFFF"/>
        </a:dk2>
        <a:lt2>
          <a:srgbClr val="6A6F71"/>
        </a:lt2>
        <a:accent1>
          <a:srgbClr val="6666FF"/>
        </a:accent1>
        <a:accent2>
          <a:srgbClr val="C73C46"/>
        </a:accent2>
        <a:accent3>
          <a:srgbClr val="FFFFFF"/>
        </a:accent3>
        <a:accent4>
          <a:srgbClr val="DADADA"/>
        </a:accent4>
        <a:accent5>
          <a:srgbClr val="B8B8FF"/>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with Photo or Graphic">
  <a:themeElements>
    <a:clrScheme name="Text with Photo or Graphic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fontScheme name="Text with Photo or Graph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xt with Photo or Graphic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Text with Photo or Graphic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Text with Photo or Graphic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ext with Photo or Graphic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Text with Photo or Graphic 5">
        <a:dk1>
          <a:srgbClr val="000000"/>
        </a:dk1>
        <a:lt1>
          <a:srgbClr val="FFFFFF"/>
        </a:lt1>
        <a:dk2>
          <a:srgbClr val="003C44"/>
        </a:dk2>
        <a:lt2>
          <a:srgbClr val="CC9900"/>
        </a:lt2>
        <a:accent1>
          <a:srgbClr val="333399"/>
        </a:accent1>
        <a:accent2>
          <a:srgbClr val="008080"/>
        </a:accent2>
        <a:accent3>
          <a:srgbClr val="AAAFB0"/>
        </a:accent3>
        <a:accent4>
          <a:srgbClr val="DADADA"/>
        </a:accent4>
        <a:accent5>
          <a:srgbClr val="ADADCA"/>
        </a:accent5>
        <a:accent6>
          <a:srgbClr val="007373"/>
        </a:accent6>
        <a:hlink>
          <a:srgbClr val="000066"/>
        </a:hlink>
        <a:folHlink>
          <a:srgbClr val="3366CC"/>
        </a:folHlink>
      </a:clrScheme>
      <a:clrMap bg1="dk2" tx1="lt1" bg2="dk1" tx2="lt2" accent1="accent1" accent2="accent2" accent3="accent3" accent4="accent4" accent5="accent5" accent6="accent6" hlink="hlink" folHlink="folHlink"/>
    </a:extraClrScheme>
    <a:extraClrScheme>
      <a:clrScheme name="Text with Photo or Graphic 6">
        <a:dk1>
          <a:srgbClr val="FFFFFF"/>
        </a:dk1>
        <a:lt1>
          <a:srgbClr val="FFFFFF"/>
        </a:lt1>
        <a:dk2>
          <a:srgbClr val="FFFFFF"/>
        </a:dk2>
        <a:lt2>
          <a:srgbClr val="6B869F"/>
        </a:lt2>
        <a:accent1>
          <a:srgbClr val="062D42"/>
        </a:accent1>
        <a:accent2>
          <a:srgbClr val="EDBD5E"/>
        </a:accent2>
        <a:accent3>
          <a:srgbClr val="FFFFFF"/>
        </a:accent3>
        <a:accent4>
          <a:srgbClr val="DADADA"/>
        </a:accent4>
        <a:accent5>
          <a:srgbClr val="AAADB0"/>
        </a:accent5>
        <a:accent6>
          <a:srgbClr val="D7AB54"/>
        </a:accent6>
        <a:hlink>
          <a:srgbClr val="6283C1"/>
        </a:hlink>
        <a:folHlink>
          <a:srgbClr val="AD4B5C"/>
        </a:folHlink>
      </a:clrScheme>
      <a:clrMap bg1="lt1" tx1="dk1" bg2="lt2" tx2="dk2" accent1="accent1" accent2="accent2" accent3="accent3" accent4="accent4" accent5="accent5" accent6="accent6" hlink="hlink" folHlink="folHlink"/>
    </a:extraClrScheme>
    <a:extraClrScheme>
      <a:clrScheme name="Text with Photo or Graphic 7">
        <a:dk1>
          <a:srgbClr val="FFFFFF"/>
        </a:dk1>
        <a:lt1>
          <a:srgbClr val="FFFFFF"/>
        </a:lt1>
        <a:dk2>
          <a:srgbClr val="FFFFFF"/>
        </a:dk2>
        <a:lt2>
          <a:srgbClr val="6A6F71"/>
        </a:lt2>
        <a:accent1>
          <a:srgbClr val="F0AF00"/>
        </a:accent1>
        <a:accent2>
          <a:srgbClr val="E85100"/>
        </a:accent2>
        <a:accent3>
          <a:srgbClr val="FFFFFF"/>
        </a:accent3>
        <a:accent4>
          <a:srgbClr val="DADADA"/>
        </a:accent4>
        <a:accent5>
          <a:srgbClr val="F6D4AA"/>
        </a:accent5>
        <a:accent6>
          <a:srgbClr val="D24900"/>
        </a:accent6>
        <a:hlink>
          <a:srgbClr val="F0B100"/>
        </a:hlink>
        <a:folHlink>
          <a:srgbClr val="A87A00"/>
        </a:folHlink>
      </a:clrScheme>
      <a:clrMap bg1="lt1" tx1="dk1" bg2="lt2" tx2="dk2" accent1="accent1" accent2="accent2" accent3="accent3" accent4="accent4" accent5="accent5" accent6="accent6" hlink="hlink" folHlink="folHlink"/>
    </a:extraClrScheme>
    <a:extraClrScheme>
      <a:clrScheme name="Text with Photo or Graphic 8">
        <a:dk1>
          <a:srgbClr val="FFFFFF"/>
        </a:dk1>
        <a:lt1>
          <a:srgbClr val="FFFFFF"/>
        </a:lt1>
        <a:dk2>
          <a:srgbClr val="FFFFFF"/>
        </a:dk2>
        <a:lt2>
          <a:srgbClr val="6A6F71"/>
        </a:lt2>
        <a:accent1>
          <a:srgbClr val="8190C8"/>
        </a:accent1>
        <a:accent2>
          <a:srgbClr val="C73C46"/>
        </a:accent2>
        <a:accent3>
          <a:srgbClr val="FFFFFF"/>
        </a:accent3>
        <a:accent4>
          <a:srgbClr val="DADADA"/>
        </a:accent4>
        <a:accent5>
          <a:srgbClr val="C1C6E0"/>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ext with Photo or Graphic 9">
        <a:dk1>
          <a:srgbClr val="FFFFFF"/>
        </a:dk1>
        <a:lt1>
          <a:srgbClr val="FFFFFF"/>
        </a:lt1>
        <a:dk2>
          <a:srgbClr val="FFFFFF"/>
        </a:dk2>
        <a:lt2>
          <a:srgbClr val="6A6F71"/>
        </a:lt2>
        <a:accent1>
          <a:srgbClr val="2655B0"/>
        </a:accent1>
        <a:accent2>
          <a:srgbClr val="C73C46"/>
        </a:accent2>
        <a:accent3>
          <a:srgbClr val="FFFFFF"/>
        </a:accent3>
        <a:accent4>
          <a:srgbClr val="DADADA"/>
        </a:accent4>
        <a:accent5>
          <a:srgbClr val="ACB4D4"/>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ext with Photo or Graphic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ext with Photo or Graphic 11">
        <a:dk1>
          <a:srgbClr val="FFFFFF"/>
        </a:dk1>
        <a:lt1>
          <a:srgbClr val="FFFFFF"/>
        </a:lt1>
        <a:dk2>
          <a:srgbClr val="FFFFFF"/>
        </a:dk2>
        <a:lt2>
          <a:srgbClr val="6A6F71"/>
        </a:lt2>
        <a:accent1>
          <a:srgbClr val="6666FF"/>
        </a:accent1>
        <a:accent2>
          <a:srgbClr val="C73C46"/>
        </a:accent2>
        <a:accent3>
          <a:srgbClr val="FFFFFF"/>
        </a:accent3>
        <a:accent4>
          <a:srgbClr val="DADADA"/>
        </a:accent4>
        <a:accent5>
          <a:srgbClr val="B8B8FF"/>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quential Agenda">
  <a:themeElements>
    <a:clrScheme name="Sequential Agenda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fontScheme name="Sequential Age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equential Agenda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Sequential Agenda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Sequential Agenda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Sequential Agenda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Sequential Agenda 5">
        <a:dk1>
          <a:srgbClr val="000000"/>
        </a:dk1>
        <a:lt1>
          <a:srgbClr val="FFFFFF"/>
        </a:lt1>
        <a:dk2>
          <a:srgbClr val="003C44"/>
        </a:dk2>
        <a:lt2>
          <a:srgbClr val="CC9900"/>
        </a:lt2>
        <a:accent1>
          <a:srgbClr val="333399"/>
        </a:accent1>
        <a:accent2>
          <a:srgbClr val="008080"/>
        </a:accent2>
        <a:accent3>
          <a:srgbClr val="AAAFB0"/>
        </a:accent3>
        <a:accent4>
          <a:srgbClr val="DADADA"/>
        </a:accent4>
        <a:accent5>
          <a:srgbClr val="ADADCA"/>
        </a:accent5>
        <a:accent6>
          <a:srgbClr val="007373"/>
        </a:accent6>
        <a:hlink>
          <a:srgbClr val="000066"/>
        </a:hlink>
        <a:folHlink>
          <a:srgbClr val="3366CC"/>
        </a:folHlink>
      </a:clrScheme>
      <a:clrMap bg1="dk2" tx1="lt1" bg2="dk1" tx2="lt2" accent1="accent1" accent2="accent2" accent3="accent3" accent4="accent4" accent5="accent5" accent6="accent6" hlink="hlink" folHlink="folHlink"/>
    </a:extraClrScheme>
    <a:extraClrScheme>
      <a:clrScheme name="Sequential Agenda 6">
        <a:dk1>
          <a:srgbClr val="FFFFFF"/>
        </a:dk1>
        <a:lt1>
          <a:srgbClr val="FFFFFF"/>
        </a:lt1>
        <a:dk2>
          <a:srgbClr val="FFFFFF"/>
        </a:dk2>
        <a:lt2>
          <a:srgbClr val="6B869F"/>
        </a:lt2>
        <a:accent1>
          <a:srgbClr val="062D42"/>
        </a:accent1>
        <a:accent2>
          <a:srgbClr val="EDBD5E"/>
        </a:accent2>
        <a:accent3>
          <a:srgbClr val="FFFFFF"/>
        </a:accent3>
        <a:accent4>
          <a:srgbClr val="DADADA"/>
        </a:accent4>
        <a:accent5>
          <a:srgbClr val="AAADB0"/>
        </a:accent5>
        <a:accent6>
          <a:srgbClr val="D7AB54"/>
        </a:accent6>
        <a:hlink>
          <a:srgbClr val="6283C1"/>
        </a:hlink>
        <a:folHlink>
          <a:srgbClr val="AD4B5C"/>
        </a:folHlink>
      </a:clrScheme>
      <a:clrMap bg1="lt1" tx1="dk1" bg2="lt2" tx2="dk2" accent1="accent1" accent2="accent2" accent3="accent3" accent4="accent4" accent5="accent5" accent6="accent6" hlink="hlink" folHlink="folHlink"/>
    </a:extraClrScheme>
    <a:extraClrScheme>
      <a:clrScheme name="Sequential Agenda 7">
        <a:dk1>
          <a:srgbClr val="FFFFFF"/>
        </a:dk1>
        <a:lt1>
          <a:srgbClr val="FFFFFF"/>
        </a:lt1>
        <a:dk2>
          <a:srgbClr val="FFFFFF"/>
        </a:dk2>
        <a:lt2>
          <a:srgbClr val="6A6F71"/>
        </a:lt2>
        <a:accent1>
          <a:srgbClr val="F0AF00"/>
        </a:accent1>
        <a:accent2>
          <a:srgbClr val="E85100"/>
        </a:accent2>
        <a:accent3>
          <a:srgbClr val="FFFFFF"/>
        </a:accent3>
        <a:accent4>
          <a:srgbClr val="DADADA"/>
        </a:accent4>
        <a:accent5>
          <a:srgbClr val="F6D4AA"/>
        </a:accent5>
        <a:accent6>
          <a:srgbClr val="D24900"/>
        </a:accent6>
        <a:hlink>
          <a:srgbClr val="F0B100"/>
        </a:hlink>
        <a:folHlink>
          <a:srgbClr val="A87A00"/>
        </a:folHlink>
      </a:clrScheme>
      <a:clrMap bg1="lt1" tx1="dk1" bg2="lt2" tx2="dk2" accent1="accent1" accent2="accent2" accent3="accent3" accent4="accent4" accent5="accent5" accent6="accent6" hlink="hlink" folHlink="folHlink"/>
    </a:extraClrScheme>
    <a:extraClrScheme>
      <a:clrScheme name="Sequential Agenda 8">
        <a:dk1>
          <a:srgbClr val="FFFFFF"/>
        </a:dk1>
        <a:lt1>
          <a:srgbClr val="FFFFFF"/>
        </a:lt1>
        <a:dk2>
          <a:srgbClr val="FFFFFF"/>
        </a:dk2>
        <a:lt2>
          <a:srgbClr val="6A6F71"/>
        </a:lt2>
        <a:accent1>
          <a:srgbClr val="8190C8"/>
        </a:accent1>
        <a:accent2>
          <a:srgbClr val="C73C46"/>
        </a:accent2>
        <a:accent3>
          <a:srgbClr val="FFFFFF"/>
        </a:accent3>
        <a:accent4>
          <a:srgbClr val="DADADA"/>
        </a:accent4>
        <a:accent5>
          <a:srgbClr val="C1C6E0"/>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Sequential Agenda 9">
        <a:dk1>
          <a:srgbClr val="FFFFFF"/>
        </a:dk1>
        <a:lt1>
          <a:srgbClr val="FFFFFF"/>
        </a:lt1>
        <a:dk2>
          <a:srgbClr val="FFFFFF"/>
        </a:dk2>
        <a:lt2>
          <a:srgbClr val="6A6F71"/>
        </a:lt2>
        <a:accent1>
          <a:srgbClr val="2655B0"/>
        </a:accent1>
        <a:accent2>
          <a:srgbClr val="C73C46"/>
        </a:accent2>
        <a:accent3>
          <a:srgbClr val="FFFFFF"/>
        </a:accent3>
        <a:accent4>
          <a:srgbClr val="DADADA"/>
        </a:accent4>
        <a:accent5>
          <a:srgbClr val="ACB4D4"/>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Sequential Agenda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Sequential Agenda 11">
        <a:dk1>
          <a:srgbClr val="FFFFFF"/>
        </a:dk1>
        <a:lt1>
          <a:srgbClr val="FFFFFF"/>
        </a:lt1>
        <a:dk2>
          <a:srgbClr val="FFFFFF"/>
        </a:dk2>
        <a:lt2>
          <a:srgbClr val="6A6F71"/>
        </a:lt2>
        <a:accent1>
          <a:srgbClr val="6666FF"/>
        </a:accent1>
        <a:accent2>
          <a:srgbClr val="C73C46"/>
        </a:accent2>
        <a:accent3>
          <a:srgbClr val="FFFFFF"/>
        </a:accent3>
        <a:accent4>
          <a:srgbClr val="DADADA"/>
        </a:accent4>
        <a:accent5>
          <a:srgbClr val="B8B8FF"/>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Master with Photo">
  <a:themeElements>
    <a:clrScheme name="Title Master with Photo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fontScheme name="Title Master with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itle Master with Photo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Title Master with Photo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Title Master with Photo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itle Master with Photo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Title Master with Photo 5">
        <a:dk1>
          <a:srgbClr val="000000"/>
        </a:dk1>
        <a:lt1>
          <a:srgbClr val="FFFFFF"/>
        </a:lt1>
        <a:dk2>
          <a:srgbClr val="003C44"/>
        </a:dk2>
        <a:lt2>
          <a:srgbClr val="CC9900"/>
        </a:lt2>
        <a:accent1>
          <a:srgbClr val="333399"/>
        </a:accent1>
        <a:accent2>
          <a:srgbClr val="008080"/>
        </a:accent2>
        <a:accent3>
          <a:srgbClr val="AAAFB0"/>
        </a:accent3>
        <a:accent4>
          <a:srgbClr val="DADADA"/>
        </a:accent4>
        <a:accent5>
          <a:srgbClr val="ADADCA"/>
        </a:accent5>
        <a:accent6>
          <a:srgbClr val="007373"/>
        </a:accent6>
        <a:hlink>
          <a:srgbClr val="000066"/>
        </a:hlink>
        <a:folHlink>
          <a:srgbClr val="3366CC"/>
        </a:folHlink>
      </a:clrScheme>
      <a:clrMap bg1="dk2" tx1="lt1" bg2="dk1" tx2="lt2" accent1="accent1" accent2="accent2" accent3="accent3" accent4="accent4" accent5="accent5" accent6="accent6" hlink="hlink" folHlink="folHlink"/>
    </a:extraClrScheme>
    <a:extraClrScheme>
      <a:clrScheme name="Title Master with Photo 6">
        <a:dk1>
          <a:srgbClr val="FFFFFF"/>
        </a:dk1>
        <a:lt1>
          <a:srgbClr val="FFFFFF"/>
        </a:lt1>
        <a:dk2>
          <a:srgbClr val="FFFFFF"/>
        </a:dk2>
        <a:lt2>
          <a:srgbClr val="6B869F"/>
        </a:lt2>
        <a:accent1>
          <a:srgbClr val="062D42"/>
        </a:accent1>
        <a:accent2>
          <a:srgbClr val="EDBD5E"/>
        </a:accent2>
        <a:accent3>
          <a:srgbClr val="FFFFFF"/>
        </a:accent3>
        <a:accent4>
          <a:srgbClr val="DADADA"/>
        </a:accent4>
        <a:accent5>
          <a:srgbClr val="AAADB0"/>
        </a:accent5>
        <a:accent6>
          <a:srgbClr val="D7AB54"/>
        </a:accent6>
        <a:hlink>
          <a:srgbClr val="6283C1"/>
        </a:hlink>
        <a:folHlink>
          <a:srgbClr val="AD4B5C"/>
        </a:folHlink>
      </a:clrScheme>
      <a:clrMap bg1="lt1" tx1="dk1" bg2="lt2" tx2="dk2" accent1="accent1" accent2="accent2" accent3="accent3" accent4="accent4" accent5="accent5" accent6="accent6" hlink="hlink" folHlink="folHlink"/>
    </a:extraClrScheme>
    <a:extraClrScheme>
      <a:clrScheme name="Title Master with Photo 7">
        <a:dk1>
          <a:srgbClr val="FFFFFF"/>
        </a:dk1>
        <a:lt1>
          <a:srgbClr val="FFFFFF"/>
        </a:lt1>
        <a:dk2>
          <a:srgbClr val="FFFFFF"/>
        </a:dk2>
        <a:lt2>
          <a:srgbClr val="6A6F71"/>
        </a:lt2>
        <a:accent1>
          <a:srgbClr val="F0AF00"/>
        </a:accent1>
        <a:accent2>
          <a:srgbClr val="E85100"/>
        </a:accent2>
        <a:accent3>
          <a:srgbClr val="FFFFFF"/>
        </a:accent3>
        <a:accent4>
          <a:srgbClr val="DADADA"/>
        </a:accent4>
        <a:accent5>
          <a:srgbClr val="F6D4AA"/>
        </a:accent5>
        <a:accent6>
          <a:srgbClr val="D24900"/>
        </a:accent6>
        <a:hlink>
          <a:srgbClr val="F0B100"/>
        </a:hlink>
        <a:folHlink>
          <a:srgbClr val="A87A00"/>
        </a:folHlink>
      </a:clrScheme>
      <a:clrMap bg1="lt1" tx1="dk1" bg2="lt2" tx2="dk2" accent1="accent1" accent2="accent2" accent3="accent3" accent4="accent4" accent5="accent5" accent6="accent6" hlink="hlink" folHlink="folHlink"/>
    </a:extraClrScheme>
    <a:extraClrScheme>
      <a:clrScheme name="Title Master with Photo 8">
        <a:dk1>
          <a:srgbClr val="FFFFFF"/>
        </a:dk1>
        <a:lt1>
          <a:srgbClr val="FFFFFF"/>
        </a:lt1>
        <a:dk2>
          <a:srgbClr val="FFFFFF"/>
        </a:dk2>
        <a:lt2>
          <a:srgbClr val="6A6F71"/>
        </a:lt2>
        <a:accent1>
          <a:srgbClr val="8190C8"/>
        </a:accent1>
        <a:accent2>
          <a:srgbClr val="C73C46"/>
        </a:accent2>
        <a:accent3>
          <a:srgbClr val="FFFFFF"/>
        </a:accent3>
        <a:accent4>
          <a:srgbClr val="DADADA"/>
        </a:accent4>
        <a:accent5>
          <a:srgbClr val="C1C6E0"/>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itle Master with Photo 9">
        <a:dk1>
          <a:srgbClr val="FFFFFF"/>
        </a:dk1>
        <a:lt1>
          <a:srgbClr val="FFFFFF"/>
        </a:lt1>
        <a:dk2>
          <a:srgbClr val="FFFFFF"/>
        </a:dk2>
        <a:lt2>
          <a:srgbClr val="6A6F71"/>
        </a:lt2>
        <a:accent1>
          <a:srgbClr val="2655B0"/>
        </a:accent1>
        <a:accent2>
          <a:srgbClr val="C73C46"/>
        </a:accent2>
        <a:accent3>
          <a:srgbClr val="FFFFFF"/>
        </a:accent3>
        <a:accent4>
          <a:srgbClr val="DADADA"/>
        </a:accent4>
        <a:accent5>
          <a:srgbClr val="ACB4D4"/>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itle Master with Photo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itle Master with Photo 11">
        <a:dk1>
          <a:srgbClr val="FFFFFF"/>
        </a:dk1>
        <a:lt1>
          <a:srgbClr val="FFFFFF"/>
        </a:lt1>
        <a:dk2>
          <a:srgbClr val="FFFFFF"/>
        </a:dk2>
        <a:lt2>
          <a:srgbClr val="6A6F71"/>
        </a:lt2>
        <a:accent1>
          <a:srgbClr val="6666FF"/>
        </a:accent1>
        <a:accent2>
          <a:srgbClr val="C73C46"/>
        </a:accent2>
        <a:accent3>
          <a:srgbClr val="FFFFFF"/>
        </a:accent3>
        <a:accent4>
          <a:srgbClr val="DADADA"/>
        </a:accent4>
        <a:accent5>
          <a:srgbClr val="B8B8FF"/>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6753A000FA44FB5B26518CF68E424" ma:contentTypeVersion="1" ma:contentTypeDescription="Create a new document." ma:contentTypeScope="" ma:versionID="c670cd6ea4ec296fa7eb7e9f7fd81058">
  <xsd:schema xmlns:xsd="http://www.w3.org/2001/XMLSchema" xmlns:xs="http://www.w3.org/2001/XMLSchema" xmlns:p="http://schemas.microsoft.com/office/2006/metadata/properties" xmlns:ns1="http://schemas.microsoft.com/sharepoint/v3" targetNamespace="http://schemas.microsoft.com/office/2006/metadata/properties" ma:root="true" ma:fieldsID="747af003a9dcc1cb4cd3fe1b7b5496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F45E1B-076A-44E3-92EE-7C4DED263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FC0998-FDC1-464E-BF5F-D294834551B4}">
  <ds:schemaRefs>
    <ds:schemaRef ds:uri="http://schemas.microsoft.com/sharepoint/v3/contenttype/forms"/>
  </ds:schemaRefs>
</ds:datastoreItem>
</file>

<file path=customXml/itemProps3.xml><?xml version="1.0" encoding="utf-8"?>
<ds:datastoreItem xmlns:ds="http://schemas.openxmlformats.org/officeDocument/2006/customXml" ds:itemID="{4DDA5C57-0AEE-4CF8-B00B-B94EDE83510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Office\Templates\Presentations\Recommending a Strategy (Standard).pot</Template>
  <TotalTime>4312</TotalTime>
  <Words>2312</Words>
  <Application>Microsoft Macintosh PowerPoint</Application>
  <PresentationFormat>Letter Paper (8.5x11 in)</PresentationFormat>
  <Paragraphs>224</Paragraphs>
  <Slides>21</Slides>
  <Notes>17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Wingdings</vt:lpstr>
      <vt:lpstr>Solid Color Background</vt:lpstr>
      <vt:lpstr>Text with Photo or Graphic</vt:lpstr>
      <vt:lpstr>Sequential Agenda</vt:lpstr>
      <vt:lpstr>Title Master with Photo</vt:lpstr>
      <vt:lpstr>PowerPoint Presentation</vt:lpstr>
      <vt:lpstr>Healthcare Philanthropy 2020  Nurses: Continuing the Care</vt:lpstr>
      <vt:lpstr>Perspective</vt:lpstr>
      <vt:lpstr>Agenda</vt:lpstr>
      <vt:lpstr>Agenda</vt:lpstr>
      <vt:lpstr>Agenda</vt:lpstr>
      <vt:lpstr>Foundation: Who are we?</vt:lpstr>
      <vt:lpstr>Introduction</vt:lpstr>
      <vt:lpstr>Introduction</vt:lpstr>
      <vt:lpstr>Grateful Patients and Families Concept</vt:lpstr>
      <vt:lpstr>The Patient Experience </vt:lpstr>
      <vt:lpstr>Grateful Patients and Families</vt:lpstr>
      <vt:lpstr>Foundation: What is Our Role? </vt:lpstr>
      <vt:lpstr>Listening for Cues and Clues</vt:lpstr>
      <vt:lpstr>Process for Philanthropic Referrals </vt:lpstr>
      <vt:lpstr>Process for Philanthropic Referrals </vt:lpstr>
      <vt:lpstr>Scenario 1 </vt:lpstr>
      <vt:lpstr>Scenario 2 </vt:lpstr>
      <vt:lpstr>Scenario 3 </vt:lpstr>
      <vt:lpstr>Thank you!</vt:lpstr>
      <vt:lpstr>PowerPoint Presentation</vt:lpstr>
    </vt:vector>
  </TitlesOfParts>
  <Company>SPECTRUM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Spectrum Health</dc:creator>
  <cp:lastModifiedBy>Jenny Love</cp:lastModifiedBy>
  <cp:revision>281</cp:revision>
  <cp:lastPrinted>2004-01-12T16:23:37Z</cp:lastPrinted>
  <dcterms:created xsi:type="dcterms:W3CDTF">2003-04-21T20:03:51Z</dcterms:created>
  <dcterms:modified xsi:type="dcterms:W3CDTF">2022-07-25T21:28:40Z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0x01010025C6753A000FA44FB5B26518CF68E424</vt:lpwstr>
  </property>
</Properties>
</file>