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4"/>
  </p:sldMasterIdLst>
  <p:notesMasterIdLst>
    <p:notesMasterId r:id="rId10"/>
  </p:notesMasterIdLst>
  <p:sldIdLst>
    <p:sldId id="297" r:id="rId5"/>
    <p:sldId id="551" r:id="rId6"/>
    <p:sldId id="552" r:id="rId7"/>
    <p:sldId id="480" r:id="rId8"/>
    <p:sldId id="484" r:id="rId9"/>
  </p:sldIdLst>
  <p:sldSz cx="9144000" cy="5143500" type="screen16x9"/>
  <p:notesSz cx="6858000" cy="9144000"/>
  <p:embeddedFontLst>
    <p:embeddedFont>
      <p:font typeface="Century Gothic" panose="020B0502020202020204" pitchFamily="34" charset="0"/>
      <p:regular r:id="rId11"/>
      <p:bold r:id="rId12"/>
      <p:italic r:id="rId13"/>
      <p:boldItalic r:id="rId14"/>
    </p:embeddedFont>
    <p:embeddedFont>
      <p:font typeface="Open Sans" panose="020B0606030504020204" pitchFamily="34" charset="0"/>
      <p:regular r:id="rId15"/>
      <p:bold r:id="rId16"/>
    </p:embeddedFont>
    <p:embeddedFont>
      <p:font typeface="Trebuchet MS" panose="020B0703020202090204" pitchFamily="34" charset="0"/>
      <p:regular r:id="rId17"/>
      <p:bold r:id="rId18"/>
      <p:italic r:id="rId19"/>
      <p:boldItalic r:id="rId20"/>
    </p:embeddedFont>
    <p:embeddedFont>
      <p:font typeface="Zilla Slab SemiBold" pitchFamily="2" charset="77"/>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59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CA13EA-3E3B-D444-8447-92477D9026E4}" v="33" dt="2024-04-12T14:24:55.516"/>
  </p1510:revLst>
</p1510:revInfo>
</file>

<file path=ppt/tableStyles.xml><?xml version="1.0" encoding="utf-8"?>
<a:tblStyleLst xmlns:a="http://schemas.openxmlformats.org/drawingml/2006/main" def="{7405A473-A67A-4E67-B12D-D377399AE1F6}">
  <a:tblStyle styleId="{7405A473-A67A-4E67-B12D-D377399AE1F6}"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B3CEEE4-EA1C-4687-B06A-87DD94B0C216}"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1"/>
    <p:restoredTop sz="87464"/>
  </p:normalViewPr>
  <p:slideViewPr>
    <p:cSldViewPr snapToGrid="0" snapToObjects="1" showGuides="1">
      <p:cViewPr varScale="1">
        <p:scale>
          <a:sx n="134" d="100"/>
          <a:sy n="134" d="100"/>
        </p:scale>
        <p:origin x="1344" y="168"/>
      </p:cViewPr>
      <p:guideLst>
        <p:guide orient="horz" pos="1596"/>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font" Target="fonts/font8.fntdata"/><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font" Target="fonts/font11.fntdata"/><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Percentage Increase in Cost per Patient 2019-2022</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Percentage Increase per Patient 2019-2022</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Labor Costs</c:v>
                </c:pt>
                <c:pt idx="1">
                  <c:v>Non-Labor Costs</c:v>
                </c:pt>
              </c:strCache>
            </c:strRef>
          </c:cat>
          <c:val>
            <c:numRef>
              <c:f>Sheet1!$B$2:$B$3</c:f>
              <c:numCache>
                <c:formatCode>0%</c:formatCode>
                <c:ptCount val="2"/>
                <c:pt idx="0">
                  <c:v>0.247</c:v>
                </c:pt>
                <c:pt idx="1">
                  <c:v>0.16600000000000001</c:v>
                </c:pt>
              </c:numCache>
            </c:numRef>
          </c:val>
          <c:extLst>
            <c:ext xmlns:c16="http://schemas.microsoft.com/office/drawing/2014/chart" uri="{C3380CC4-5D6E-409C-BE32-E72D297353CC}">
              <c16:uniqueId val="{00000000-C8A9-7C4B-A4E0-12893B6563BD}"/>
            </c:ext>
          </c:extLst>
        </c:ser>
        <c:dLbls>
          <c:showLegendKey val="0"/>
          <c:showVal val="0"/>
          <c:showCatName val="0"/>
          <c:showSerName val="0"/>
          <c:showPercent val="0"/>
          <c:showBubbleSize val="0"/>
        </c:dLbls>
        <c:gapWidth val="219"/>
        <c:overlap val="-27"/>
        <c:axId val="221516608"/>
        <c:axId val="221744336"/>
      </c:barChart>
      <c:catAx>
        <c:axId val="22151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21744336"/>
        <c:crosses val="autoZero"/>
        <c:auto val="1"/>
        <c:lblAlgn val="ctr"/>
        <c:lblOffset val="100"/>
        <c:noMultiLvlLbl val="0"/>
      </c:catAx>
      <c:valAx>
        <c:axId val="221744336"/>
        <c:scaling>
          <c:orientation val="minMax"/>
        </c:scaling>
        <c:delete val="1"/>
        <c:axPos val="l"/>
        <c:numFmt formatCode="0%" sourceLinked="1"/>
        <c:majorTickMark val="none"/>
        <c:minorTickMark val="none"/>
        <c:tickLblPos val="nextTo"/>
        <c:crossAx val="221516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dirty="0"/>
              <a:t>Percentage Increase 2019-2022</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Percent Change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Cumulative Hospital Expense</c:v>
                </c:pt>
                <c:pt idx="1">
                  <c:v>Medicare IPPS Reimbursement</c:v>
                </c:pt>
              </c:strCache>
            </c:strRef>
          </c:cat>
          <c:val>
            <c:numRef>
              <c:f>Sheet1!$B$2:$B$3</c:f>
              <c:numCache>
                <c:formatCode>0.0%</c:formatCode>
                <c:ptCount val="2"/>
                <c:pt idx="0">
                  <c:v>0.17499999999999999</c:v>
                </c:pt>
                <c:pt idx="1">
                  <c:v>7.4999999999999997E-2</c:v>
                </c:pt>
              </c:numCache>
            </c:numRef>
          </c:val>
          <c:extLst>
            <c:ext xmlns:c16="http://schemas.microsoft.com/office/drawing/2014/chart" uri="{C3380CC4-5D6E-409C-BE32-E72D297353CC}">
              <c16:uniqueId val="{00000000-219E-3B4B-AD5F-94877BB6AB95}"/>
            </c:ext>
          </c:extLst>
        </c:ser>
        <c:dLbls>
          <c:showLegendKey val="0"/>
          <c:showVal val="0"/>
          <c:showCatName val="0"/>
          <c:showSerName val="0"/>
          <c:showPercent val="0"/>
          <c:showBubbleSize val="0"/>
        </c:dLbls>
        <c:gapWidth val="219"/>
        <c:overlap val="-27"/>
        <c:axId val="1477476207"/>
        <c:axId val="1477533839"/>
      </c:barChart>
      <c:catAx>
        <c:axId val="1477476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7533839"/>
        <c:crosses val="autoZero"/>
        <c:auto val="1"/>
        <c:lblAlgn val="ctr"/>
        <c:lblOffset val="100"/>
        <c:noMultiLvlLbl val="0"/>
      </c:catAx>
      <c:valAx>
        <c:axId val="1477533839"/>
        <c:scaling>
          <c:orientation val="minMax"/>
        </c:scaling>
        <c:delete val="1"/>
        <c:axPos val="l"/>
        <c:numFmt formatCode="0.0%" sourceLinked="1"/>
        <c:majorTickMark val="none"/>
        <c:minorTickMark val="none"/>
        <c:tickLblPos val="nextTo"/>
        <c:crossAx val="14774762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0097C7"/>
            </a:solidFill>
            <a:ln>
              <a:noFill/>
            </a:ln>
            <a:effectLst/>
          </c:spPr>
          <c:invertIfNegative val="0"/>
          <c:dLbls>
            <c:dLbl>
              <c:idx val="2"/>
              <c:tx>
                <c:rich>
                  <a:bodyPr/>
                  <a:lstStyle/>
                  <a:p>
                    <a:r>
                      <a:rPr lang="en-US" dirty="0"/>
                      <a:t>$1.72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FAB-F14F-9603-F0044E16E781}"/>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Philanthropy Average</c:v>
                </c:pt>
                <c:pt idx="1">
                  <c:v>Philanthopy High Performers</c:v>
                </c:pt>
                <c:pt idx="2">
                  <c:v>Average Surgical Unit</c:v>
                </c:pt>
              </c:strCache>
            </c:strRef>
          </c:cat>
          <c:val>
            <c:numRef>
              <c:f>Sheet1!$B$2:$B$4</c:f>
              <c:numCache>
                <c:formatCode>"$"#,##0.00</c:formatCode>
                <c:ptCount val="3"/>
                <c:pt idx="0">
                  <c:v>4.96</c:v>
                </c:pt>
                <c:pt idx="1">
                  <c:v>8.9700000000000006</c:v>
                </c:pt>
                <c:pt idx="2">
                  <c:v>1.72</c:v>
                </c:pt>
              </c:numCache>
            </c:numRef>
          </c:val>
          <c:extLst>
            <c:ext xmlns:c16="http://schemas.microsoft.com/office/drawing/2014/chart" uri="{C3380CC4-5D6E-409C-BE32-E72D297353CC}">
              <c16:uniqueId val="{00000000-B368-474A-B32E-2D891AB893D6}"/>
            </c:ext>
          </c:extLst>
        </c:ser>
        <c:dLbls>
          <c:showLegendKey val="0"/>
          <c:showVal val="0"/>
          <c:showCatName val="0"/>
          <c:showSerName val="0"/>
          <c:showPercent val="0"/>
          <c:showBubbleSize val="0"/>
        </c:dLbls>
        <c:gapWidth val="219"/>
        <c:overlap val="-27"/>
        <c:axId val="1040491568"/>
        <c:axId val="1040768080"/>
      </c:barChart>
      <c:catAx>
        <c:axId val="104049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40768080"/>
        <c:crosses val="autoZero"/>
        <c:auto val="1"/>
        <c:lblAlgn val="ctr"/>
        <c:lblOffset val="100"/>
        <c:noMultiLvlLbl val="0"/>
      </c:catAx>
      <c:valAx>
        <c:axId val="1040768080"/>
        <c:scaling>
          <c:orientation val="minMax"/>
        </c:scaling>
        <c:delete val="1"/>
        <c:axPos val="l"/>
        <c:numFmt formatCode="&quot;$&quot;#,##0.00" sourceLinked="1"/>
        <c:majorTickMark val="none"/>
        <c:minorTickMark val="none"/>
        <c:tickLblPos val="nextTo"/>
        <c:crossAx val="10404915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dirty="0"/>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1" u="none" strike="noStrike" cap="none">
        <a:solidFill>
          <a:srgbClr val="000000"/>
        </a:solidFill>
        <a:latin typeface="Open Sans" panose="020B0606030504020204" pitchFamily="34" charset="0"/>
        <a:ea typeface="Open Sans" panose="020B0606030504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5"/>
          </p:nvPr>
        </p:nvSpPr>
        <p:spPr/>
        <p:txBody>
          <a:bodyPr/>
          <a:lstStyle/>
          <a:p>
            <a:fld id="{934D9C7F-2633-41A1-8583-A848E55FCFAC}" type="slidenum">
              <a:rPr lang="en-US" smtClean="0"/>
              <a:t>1</a:t>
            </a:fld>
            <a:endParaRPr lang="en-US"/>
          </a:p>
        </p:txBody>
      </p:sp>
    </p:spTree>
    <p:extLst>
      <p:ext uri="{BB962C8B-B14F-4D97-AF65-F5344CB8AC3E}">
        <p14:creationId xmlns:p14="http://schemas.microsoft.com/office/powerpoint/2010/main" val="414020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5ed75ccf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35ed75ccf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n-US" b="0" i="0" dirty="0">
                <a:latin typeface="Trebuchet MS"/>
              </a:rPr>
              <a:t>The finances of our healthcare organizations are dire all over the place, but let’s start with the cost side. In recent years, our healthcare landscape has been marred by an array of cost pressures that have intensified over time. Per patient costs have seen a significant increase between 2019 and 2022, with labor expenses rising by 24.7% and non-labor costs, encompassing drugs, supplies, equipment, and purchased services, surging by 16.6%. The reasons behind these cost spikes are multifold. We have experienced historic inflation that has driven up the prices of medical supplies and equipment. Concurrently, the shortage of qualified healthcare workers has led hospitals to rely more heavily on expensive contract labor, adding to the financial strain.</a:t>
            </a:r>
          </a:p>
          <a:p>
            <a:pPr>
              <a:buNone/>
            </a:pPr>
            <a:endParaRPr lang="en-US" b="0" i="0" dirty="0"/>
          </a:p>
          <a:p>
            <a:pPr>
              <a:buNone/>
            </a:pPr>
            <a:r>
              <a:rPr lang="en-US" b="0" i="0" dirty="0">
                <a:latin typeface="Trebuchet MS"/>
              </a:rPr>
              <a:t>2022 proved to be the most financially challenging for hospitals since the onset of the pandemic. The demand for hospital care remains constant, with patients often presenting more acutely ill and requiring longer stays. As a result, the focus on labor costs has become paramount, given that it accounts for 20.8% of the overall cost increase between 2019 and 2022, surpassing the 17.5% increase in total costs. Hospitals are faced with the arduous task of addressing these escalating expenses.</a:t>
            </a:r>
          </a:p>
          <a:p>
            <a:pPr>
              <a:buNone/>
            </a:pPr>
            <a:endParaRPr lang="en-US" b="0" i="0" dirty="0"/>
          </a:p>
          <a:p>
            <a:pPr>
              <a:buNone/>
            </a:pPr>
            <a:r>
              <a:rPr lang="en-US" b="0" i="0" dirty="0">
                <a:latin typeface="Trebuchet MS"/>
              </a:rPr>
              <a:t>Recently we’ve seen health systems have scaled back their reliance on high-cost contract labor. However, this has led to the rebasing of salaries, making it difficult to revert to previous models. Labor expenses remain expensive regardless of the scale of the organization, and even if your organization isn’t in a union market, you’re likely to face inflexibility and mounting apprehension about future challenges regarding labor.</a:t>
            </a:r>
          </a:p>
          <a:p>
            <a:pPr marL="0" lvl="0" indent="0" algn="l">
              <a:spcBef>
                <a:spcPts val="0"/>
              </a:spcBef>
              <a:spcAft>
                <a:spcPts val="0"/>
              </a:spcAft>
              <a:buNone/>
            </a:pPr>
            <a:endParaRPr dirty="0"/>
          </a:p>
        </p:txBody>
      </p:sp>
    </p:spTree>
    <p:extLst>
      <p:ext uri="{BB962C8B-B14F-4D97-AF65-F5344CB8AC3E}">
        <p14:creationId xmlns:p14="http://schemas.microsoft.com/office/powerpoint/2010/main" val="3664293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5ed75ccf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35ed75ccf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n-US" b="0" i="0" dirty="0">
                <a:latin typeface="Trebuchet MS"/>
              </a:rPr>
              <a:t>The revenue challenges add to the complexity of the financial situation. Reimbursements from Medicare and private insurance have not kept pace with inflation—and therefore with costs, as the graph on this slide shows—resulting in healthcare providers effectively being paid less for the same services than they were pre-pandemic and pre-inflation. Simultaneously, labor shortages, particularly in nursing, have forced hospitals to turn away profitable patients and leave beds unoccupied due to a lack of staff.</a:t>
            </a:r>
          </a:p>
          <a:p>
            <a:pPr>
              <a:buNone/>
            </a:pPr>
            <a:endParaRPr lang="en-US" b="0" i="0" dirty="0"/>
          </a:p>
          <a:p>
            <a:pPr>
              <a:buNone/>
            </a:pPr>
            <a:r>
              <a:rPr lang="en-US" b="0" i="0" dirty="0">
                <a:latin typeface="Trebuchet MS"/>
              </a:rPr>
              <a:t>Workforce shortages across the healthcare continuum have also contributed to patient bottlenecks, where hospitals are unable to discharge the patients they do have to other care settings, resulting in occupied beds without reimbursement. </a:t>
            </a:r>
          </a:p>
          <a:p>
            <a:pPr marL="0" lvl="0" indent="0" algn="l">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b="0" i="0" dirty="0">
                <a:latin typeface="Trebuchet MS"/>
              </a:rPr>
              <a:t>With revenues on the decline and costs on the rise, the industry has encountered significant challenges maintaining the margins necessary to fund operations and support ongoing investment and growth.</a:t>
            </a:r>
          </a:p>
          <a:p>
            <a:pPr marL="0" lvl="0" indent="0" algn="l">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t>With margins as precarious as they are, hospitals need to look for alternative revenue sources. This is nothing new, of course. Hospital leadership has always looked for ways to diversify revenue for our organizations, but now it is even more critical than ever. One tool in the toolbox must be a strong commitment to philanthropy.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Calibri" pitchFamily="-106" charset="0"/>
                <a:ea typeface="ＭＳ Ｐゴシック" pitchFamily="-106" charset="-128"/>
                <a:cs typeface="ＭＳ Ｐゴシック" pitchFamily="-106" charset="-128"/>
              </a:rPr>
              <a:t>Philanthropy offers significant return for your investment. In raw dollars, the revenue generated by the hospital foundation is small compared to that provided by patient care, but that revenue is a powerful profit source. In fact, the ROI of philanthropy is multiple times that of patient care. Last year the Association for Healthcare Philanthropy (AHP) Report on Giving reported that the average hospital or healthcare system foundation returned $4.96 for every one dollar invested. The highest performers achieved almost double that return at $8.97 for every dollar invested.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Calibri" pitchFamily="-106" charset="0"/>
              <a:ea typeface="ＭＳ Ｐゴシック" pitchFamily="-106" charset="-128"/>
              <a:cs typeface="ＭＳ Ｐゴシック" pitchFamily="-106"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Calibri" pitchFamily="-106" charset="0"/>
                <a:ea typeface="ＭＳ Ｐゴシック" pitchFamily="-106" charset="-128"/>
                <a:cs typeface="ＭＳ Ｐゴシック" pitchFamily="-106" charset="-128"/>
              </a:rPr>
              <a:t>By comparison, the average surgical unit, one of the most profitable patient care areas, returns one dollar and seventy-two cents. Surgical units typically run between a ten and thirty percent margin while philanthropy averages seventy-five percent and high performers are upwards of eighty-seven percent.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Calibri" pitchFamily="-106" charset="0"/>
              <a:ea typeface="ＭＳ Ｐゴシック" pitchFamily="-106" charset="-128"/>
              <a:cs typeface="ＭＳ Ｐゴシック" pitchFamily="-106"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Calibri" pitchFamily="-106" charset="0"/>
                <a:ea typeface="ＭＳ Ｐゴシック" pitchFamily="-106" charset="-128"/>
                <a:cs typeface="ＭＳ Ｐゴシック" pitchFamily="-106" charset="-128"/>
              </a:rPr>
              <a:t>Looked at in this way, investment in charitable giving becomes a strategic imperative. </a:t>
            </a:r>
            <a:endParaRPr lang="en-US" b="0" i="0" dirty="0"/>
          </a:p>
        </p:txBody>
      </p:sp>
      <p:sp>
        <p:nvSpPr>
          <p:cNvPr id="4" name="Slide Number Placeholder 3"/>
          <p:cNvSpPr>
            <a:spLocks noGrp="1"/>
          </p:cNvSpPr>
          <p:nvPr>
            <p:ph type="sldNum" sz="quarter" idx="5"/>
          </p:nvPr>
        </p:nvSpPr>
        <p:spPr/>
        <p:txBody>
          <a:bodyPr/>
          <a:lstStyle/>
          <a:p>
            <a:fld id="{54527F0C-74D9-CB44-B670-180992DA31FE}" type="slidenum">
              <a:rPr lang="en-US" smtClean="0"/>
              <a:t>4</a:t>
            </a:fld>
            <a:endParaRPr lang="en-US"/>
          </a:p>
        </p:txBody>
      </p:sp>
    </p:spTree>
    <p:extLst>
      <p:ext uri="{BB962C8B-B14F-4D97-AF65-F5344CB8AC3E}">
        <p14:creationId xmlns:p14="http://schemas.microsoft.com/office/powerpoint/2010/main" val="2776158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Calibri" pitchFamily="-106" charset="0"/>
                <a:ea typeface="ＭＳ Ｐゴシック" pitchFamily="-106" charset="-128"/>
                <a:cs typeface="ＭＳ Ｐゴシック" pitchFamily="-106" charset="-128"/>
              </a:rPr>
              <a:t>Based on the outcomes of healthcare foundations surveyed in the AHP Report on Giving, AHP concluded that it would take approximately 75 dollars in new patient revenue to have the same net income impact as one dollar in charitable giving. Put another way, you would need 75 thousand dollars in new patient revenue to yield the same profit as a 10-thousand-dollar charitable gift. </a:t>
            </a:r>
          </a:p>
          <a:p>
            <a:endParaRPr lang="en-US" dirty="0"/>
          </a:p>
        </p:txBody>
      </p:sp>
      <p:sp>
        <p:nvSpPr>
          <p:cNvPr id="4" name="Slide Number Placeholder 3"/>
          <p:cNvSpPr>
            <a:spLocks noGrp="1"/>
          </p:cNvSpPr>
          <p:nvPr>
            <p:ph type="sldNum" sz="quarter" idx="5"/>
          </p:nvPr>
        </p:nvSpPr>
        <p:spPr/>
        <p:txBody>
          <a:bodyPr/>
          <a:lstStyle/>
          <a:p>
            <a:fld id="{54527F0C-74D9-CB44-B670-180992DA31FE}" type="slidenum">
              <a:rPr lang="en-US" smtClean="0"/>
              <a:t>5</a:t>
            </a:fld>
            <a:endParaRPr lang="en-US"/>
          </a:p>
        </p:txBody>
      </p:sp>
    </p:spTree>
    <p:extLst>
      <p:ext uri="{BB962C8B-B14F-4D97-AF65-F5344CB8AC3E}">
        <p14:creationId xmlns:p14="http://schemas.microsoft.com/office/powerpoint/2010/main" val="2455656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1" name="Google Shape;11;p2"/>
          <p:cNvSpPr txBox="1">
            <a:spLocks noGrp="1"/>
          </p:cNvSpPr>
          <p:nvPr>
            <p:ph type="ctrTitle"/>
          </p:nvPr>
        </p:nvSpPr>
        <p:spPr>
          <a:xfrm>
            <a:off x="855300" y="1807700"/>
            <a:ext cx="7433400" cy="1528200"/>
          </a:xfrm>
          <a:prstGeom prst="rect">
            <a:avLst/>
          </a:prstGeom>
          <a:effectLst>
            <a:outerShdw blurRad="42863" dist="9525" dir="5400000" algn="bl" rotWithShape="0">
              <a:schemeClr val="dk1">
                <a:alpha val="30000"/>
              </a:schemeClr>
            </a:outerShdw>
          </a:effectLst>
        </p:spPr>
        <p:txBody>
          <a:bodyPr spcFirstLastPara="1" wrap="square" lIns="0" tIns="0" rIns="0" bIns="0" anchor="ctr" anchorCtr="0">
            <a:noAutofit/>
          </a:bodyPr>
          <a:lstStyle>
            <a:lvl1pPr lvl="0" rtl="0">
              <a:spcBef>
                <a:spcPts val="0"/>
              </a:spcBef>
              <a:spcAft>
                <a:spcPts val="0"/>
              </a:spcAft>
              <a:buClr>
                <a:schemeClr val="lt1"/>
              </a:buClr>
              <a:buSzPts val="6000"/>
              <a:buNone/>
              <a:defRPr sz="6000" b="0" i="0">
                <a:solidFill>
                  <a:schemeClr val="lt1"/>
                </a:solidFill>
              </a:defRPr>
            </a:lvl1pPr>
            <a:lvl2pPr lvl="1" rtl="0">
              <a:spcBef>
                <a:spcPts val="0"/>
              </a:spcBef>
              <a:spcAft>
                <a:spcPts val="0"/>
              </a:spcAft>
              <a:buClr>
                <a:schemeClr val="lt1"/>
              </a:buClr>
              <a:buSzPts val="6000"/>
              <a:buNone/>
              <a:defRPr sz="6000">
                <a:solidFill>
                  <a:schemeClr val="lt1"/>
                </a:solidFill>
              </a:defRPr>
            </a:lvl2pPr>
            <a:lvl3pPr lvl="2" rtl="0">
              <a:spcBef>
                <a:spcPts val="0"/>
              </a:spcBef>
              <a:spcAft>
                <a:spcPts val="0"/>
              </a:spcAft>
              <a:buClr>
                <a:schemeClr val="lt1"/>
              </a:buClr>
              <a:buSzPts val="6000"/>
              <a:buNone/>
              <a:defRPr sz="6000">
                <a:solidFill>
                  <a:schemeClr val="lt1"/>
                </a:solidFill>
              </a:defRPr>
            </a:lvl3pPr>
            <a:lvl4pPr lvl="3" rtl="0">
              <a:spcBef>
                <a:spcPts val="0"/>
              </a:spcBef>
              <a:spcAft>
                <a:spcPts val="0"/>
              </a:spcAft>
              <a:buClr>
                <a:schemeClr val="lt1"/>
              </a:buClr>
              <a:buSzPts val="6000"/>
              <a:buNone/>
              <a:defRPr sz="6000">
                <a:solidFill>
                  <a:schemeClr val="lt1"/>
                </a:solidFill>
              </a:defRPr>
            </a:lvl4pPr>
            <a:lvl5pPr lvl="4" rtl="0">
              <a:spcBef>
                <a:spcPts val="0"/>
              </a:spcBef>
              <a:spcAft>
                <a:spcPts val="0"/>
              </a:spcAft>
              <a:buClr>
                <a:schemeClr val="lt1"/>
              </a:buClr>
              <a:buSzPts val="6000"/>
              <a:buNone/>
              <a:defRPr sz="6000">
                <a:solidFill>
                  <a:schemeClr val="lt1"/>
                </a:solidFill>
              </a:defRPr>
            </a:lvl5pPr>
            <a:lvl6pPr lvl="5" rtl="0">
              <a:spcBef>
                <a:spcPts val="0"/>
              </a:spcBef>
              <a:spcAft>
                <a:spcPts val="0"/>
              </a:spcAft>
              <a:buClr>
                <a:schemeClr val="lt1"/>
              </a:buClr>
              <a:buSzPts val="6000"/>
              <a:buNone/>
              <a:defRPr sz="6000">
                <a:solidFill>
                  <a:schemeClr val="lt1"/>
                </a:solidFill>
              </a:defRPr>
            </a:lvl6pPr>
            <a:lvl7pPr lvl="6" rtl="0">
              <a:spcBef>
                <a:spcPts val="0"/>
              </a:spcBef>
              <a:spcAft>
                <a:spcPts val="0"/>
              </a:spcAft>
              <a:buClr>
                <a:schemeClr val="lt1"/>
              </a:buClr>
              <a:buSzPts val="6000"/>
              <a:buNone/>
              <a:defRPr sz="6000">
                <a:solidFill>
                  <a:schemeClr val="lt1"/>
                </a:solidFill>
              </a:defRPr>
            </a:lvl7pPr>
            <a:lvl8pPr lvl="7" rtl="0">
              <a:spcBef>
                <a:spcPts val="0"/>
              </a:spcBef>
              <a:spcAft>
                <a:spcPts val="0"/>
              </a:spcAft>
              <a:buClr>
                <a:schemeClr val="lt1"/>
              </a:buClr>
              <a:buSzPts val="6000"/>
              <a:buNone/>
              <a:defRPr sz="6000">
                <a:solidFill>
                  <a:schemeClr val="lt1"/>
                </a:solidFill>
              </a:defRPr>
            </a:lvl8pPr>
            <a:lvl9pPr lvl="8" rtl="0">
              <a:spcBef>
                <a:spcPts val="0"/>
              </a:spcBef>
              <a:spcAft>
                <a:spcPts val="0"/>
              </a:spcAft>
              <a:buClr>
                <a:schemeClr val="lt1"/>
              </a:buClr>
              <a:buSzPts val="6000"/>
              <a:buNone/>
              <a:defRPr sz="6000">
                <a:solidFill>
                  <a:schemeClr val="lt1"/>
                </a:solidFill>
              </a:defRPr>
            </a:lvl9pPr>
          </a:lstStyle>
          <a:p>
            <a:endParaRPr dirty="0"/>
          </a:p>
        </p:txBody>
      </p:sp>
      <p:pic>
        <p:nvPicPr>
          <p:cNvPr id="4" name="Picture 3" descr="Background pattern&#10;&#10;Description automatically generated">
            <a:extLst>
              <a:ext uri="{FF2B5EF4-FFF2-40B4-BE49-F238E27FC236}">
                <a16:creationId xmlns:a16="http://schemas.microsoft.com/office/drawing/2014/main" id="{F8E75886-424E-21D0-765D-408EEE6A43E8}"/>
              </a:ext>
            </a:extLst>
          </p:cNvPr>
          <p:cNvPicPr>
            <a:picLocks noChangeAspect="1"/>
          </p:cNvPicPr>
          <p:nvPr userDrawn="1"/>
        </p:nvPicPr>
        <p:blipFill>
          <a:blip r:embed="rId2"/>
          <a:stretch>
            <a:fillRect/>
          </a:stretch>
        </p:blipFill>
        <p:spPr>
          <a:xfrm>
            <a:off x="22324" y="1"/>
            <a:ext cx="9121676" cy="5143500"/>
          </a:xfrm>
          <a:prstGeom prst="rect">
            <a:avLst/>
          </a:prstGeom>
        </p:spPr>
      </p:pic>
    </p:spTree>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gradFill>
          <a:gsLst>
            <a:gs pos="0">
              <a:schemeClr val="accent1"/>
            </a:gs>
            <a:gs pos="50000">
              <a:schemeClr val="accent2"/>
            </a:gs>
            <a:gs pos="100000">
              <a:schemeClr val="accent3"/>
            </a:gs>
          </a:gsLst>
          <a:lin ang="5400012" scaled="0"/>
        </a:gradFill>
        <a:effectLst/>
      </p:bgPr>
    </p:bg>
    <p:spTree>
      <p:nvGrpSpPr>
        <p:cNvPr id="1" name="Shape 45"/>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D2EF5616-036B-EA14-990C-A6DBC7A2DEFC}"/>
              </a:ext>
            </a:extLst>
          </p:cNvPr>
          <p:cNvPicPr>
            <a:picLocks noChangeAspect="1"/>
          </p:cNvPicPr>
          <p:nvPr userDrawn="1"/>
        </p:nvPicPr>
        <p:blipFill>
          <a:blip r:embed="rId2"/>
          <a:stretch>
            <a:fillRect/>
          </a:stretch>
        </p:blipFill>
        <p:spPr>
          <a:xfrm>
            <a:off x="11162" y="0"/>
            <a:ext cx="9121676" cy="5143500"/>
          </a:xfrm>
          <a:prstGeom prst="rect">
            <a:avLst/>
          </a:prstGeom>
        </p:spPr>
      </p:pic>
      <p:sp>
        <p:nvSpPr>
          <p:cNvPr id="47" name="Google Shape;47;p8"/>
          <p:cNvSpPr/>
          <p:nvPr/>
        </p:nvSpPr>
        <p:spPr>
          <a:xfrm>
            <a:off x="0" y="-50"/>
            <a:ext cx="7433400" cy="5143500"/>
          </a:xfrm>
          <a:prstGeom prst="rect">
            <a:avLst/>
          </a:prstGeom>
          <a:solidFill>
            <a:schemeClr val="lt1"/>
          </a:solidFill>
          <a:ln>
            <a:noFill/>
          </a:ln>
          <a:effectLst>
            <a:outerShdw blurRad="57150" algn="bl" rotWithShape="0">
              <a:schemeClr val="dk1">
                <a:alpha val="30000"/>
              </a:schemeClr>
            </a:outerShdw>
          </a:effectLst>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4800"/>
              <a:buFont typeface="Zilla Slab SemiBold"/>
              <a:buNone/>
            </a:pPr>
            <a:endParaRPr sz="4800" b="0" i="0" dirty="0">
              <a:solidFill>
                <a:schemeClr val="lt1"/>
              </a:solidFill>
              <a:latin typeface="Century Gothic" panose="020B0502020202020204" pitchFamily="34" charset="0"/>
              <a:ea typeface="Zilla Slab SemiBold"/>
              <a:cs typeface="Zilla Slab SemiBold"/>
              <a:sym typeface="Zilla Slab SemiBold"/>
            </a:endParaRPr>
          </a:p>
        </p:txBody>
      </p:sp>
      <p:pic>
        <p:nvPicPr>
          <p:cNvPr id="6" name="Picture 5" descr="Shape, circle&#10;&#10;Description automatically generated">
            <a:extLst>
              <a:ext uri="{FF2B5EF4-FFF2-40B4-BE49-F238E27FC236}">
                <a16:creationId xmlns:a16="http://schemas.microsoft.com/office/drawing/2014/main" id="{D82131B7-4B7F-A16F-BE46-D1A73210FDF6}"/>
              </a:ext>
            </a:extLst>
          </p:cNvPr>
          <p:cNvPicPr>
            <a:picLocks noChangeAspect="1"/>
          </p:cNvPicPr>
          <p:nvPr userDrawn="1"/>
        </p:nvPicPr>
        <p:blipFill rotWithShape="1">
          <a:blip r:embed="rId3"/>
          <a:srcRect/>
          <a:stretch/>
        </p:blipFill>
        <p:spPr>
          <a:xfrm>
            <a:off x="11162" y="-100"/>
            <a:ext cx="7433400" cy="5140990"/>
          </a:xfrm>
          <a:prstGeom prst="rect">
            <a:avLst/>
          </a:prstGeom>
        </p:spPr>
      </p:pic>
      <p:sp>
        <p:nvSpPr>
          <p:cNvPr id="49" name="Google Shape;49;p8"/>
          <p:cNvSpPr txBox="1">
            <a:spLocks noGrp="1"/>
          </p:cNvSpPr>
          <p:nvPr>
            <p:ph type="title"/>
          </p:nvPr>
        </p:nvSpPr>
        <p:spPr>
          <a:xfrm>
            <a:off x="651600" y="628650"/>
            <a:ext cx="6130200" cy="433500"/>
          </a:xfrm>
          <a:prstGeom prst="rect">
            <a:avLst/>
          </a:prstGeom>
        </p:spPr>
        <p:txBody>
          <a:bodyPr spcFirstLastPara="1" wrap="square" lIns="0" tIns="0" rIns="0" bIns="0" anchor="t" anchorCtr="0">
            <a:noAutofit/>
          </a:bodyPr>
          <a:lstStyle>
            <a:lvl1pPr lvl="0" rtl="0">
              <a:spcBef>
                <a:spcPts val="0"/>
              </a:spcBef>
              <a:spcAft>
                <a:spcPts val="0"/>
              </a:spcAft>
              <a:buSzPts val="3200"/>
              <a:buNone/>
              <a:defRPr b="0" i="0">
                <a:latin typeface="Century Gothic" panose="020B0502020202020204" pitchFamily="34"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reserve="1" userDrawn="1">
  <p:cSld name="Image and text">
    <p:bg>
      <p:bgPr>
        <a:gradFill>
          <a:gsLst>
            <a:gs pos="0">
              <a:schemeClr val="accent1"/>
            </a:gs>
            <a:gs pos="50000">
              <a:schemeClr val="accent2"/>
            </a:gs>
            <a:gs pos="100000">
              <a:schemeClr val="accent3"/>
            </a:gs>
          </a:gsLst>
          <a:lin ang="5400012" scaled="0"/>
        </a:gradFill>
        <a:effectLst/>
      </p:bgPr>
    </p:bg>
    <p:spTree>
      <p:nvGrpSpPr>
        <p:cNvPr id="1" name="Shape 45"/>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D2EF5616-036B-EA14-990C-A6DBC7A2DEFC}"/>
              </a:ext>
            </a:extLst>
          </p:cNvPr>
          <p:cNvPicPr>
            <a:picLocks noChangeAspect="1"/>
          </p:cNvPicPr>
          <p:nvPr userDrawn="1"/>
        </p:nvPicPr>
        <p:blipFill>
          <a:blip r:embed="rId2"/>
          <a:stretch>
            <a:fillRect/>
          </a:stretch>
        </p:blipFill>
        <p:spPr>
          <a:xfrm>
            <a:off x="11162" y="0"/>
            <a:ext cx="9121676" cy="5143500"/>
          </a:xfrm>
          <a:prstGeom prst="rect">
            <a:avLst/>
          </a:prstGeom>
        </p:spPr>
      </p:pic>
      <p:sp>
        <p:nvSpPr>
          <p:cNvPr id="47" name="Google Shape;47;p8"/>
          <p:cNvSpPr/>
          <p:nvPr/>
        </p:nvSpPr>
        <p:spPr>
          <a:xfrm>
            <a:off x="0" y="-50"/>
            <a:ext cx="7433400" cy="5143500"/>
          </a:xfrm>
          <a:prstGeom prst="rect">
            <a:avLst/>
          </a:prstGeom>
          <a:solidFill>
            <a:schemeClr val="lt1"/>
          </a:solidFill>
          <a:ln>
            <a:noFill/>
          </a:ln>
          <a:effectLst>
            <a:outerShdw blurRad="57150" algn="bl" rotWithShape="0">
              <a:schemeClr val="dk1">
                <a:alpha val="30000"/>
              </a:schemeClr>
            </a:outerShdw>
          </a:effectLst>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4800"/>
              <a:buFont typeface="Zilla Slab SemiBold"/>
              <a:buNone/>
            </a:pPr>
            <a:endParaRPr sz="4800" b="0" i="0" dirty="0">
              <a:solidFill>
                <a:schemeClr val="lt1"/>
              </a:solidFill>
              <a:latin typeface="Century Gothic" panose="020B0502020202020204" pitchFamily="34" charset="0"/>
              <a:ea typeface="Zilla Slab SemiBold"/>
              <a:cs typeface="Zilla Slab SemiBold"/>
              <a:sym typeface="Zilla Slab SemiBold"/>
            </a:endParaRPr>
          </a:p>
        </p:txBody>
      </p:sp>
      <p:pic>
        <p:nvPicPr>
          <p:cNvPr id="6" name="Picture 5" descr="Shape, circle&#10;&#10;Description automatically generated">
            <a:extLst>
              <a:ext uri="{FF2B5EF4-FFF2-40B4-BE49-F238E27FC236}">
                <a16:creationId xmlns:a16="http://schemas.microsoft.com/office/drawing/2014/main" id="{D82131B7-4B7F-A16F-BE46-D1A73210FDF6}"/>
              </a:ext>
            </a:extLst>
          </p:cNvPr>
          <p:cNvPicPr>
            <a:picLocks noChangeAspect="1"/>
          </p:cNvPicPr>
          <p:nvPr userDrawn="1"/>
        </p:nvPicPr>
        <p:blipFill rotWithShape="1">
          <a:blip r:embed="rId3"/>
          <a:srcRect/>
          <a:stretch/>
        </p:blipFill>
        <p:spPr>
          <a:xfrm>
            <a:off x="11162" y="-100"/>
            <a:ext cx="7433400" cy="5140990"/>
          </a:xfrm>
          <a:prstGeom prst="rect">
            <a:avLst/>
          </a:prstGeom>
        </p:spPr>
      </p:pic>
      <p:pic>
        <p:nvPicPr>
          <p:cNvPr id="8" name="Picture 7">
            <a:extLst>
              <a:ext uri="{FF2B5EF4-FFF2-40B4-BE49-F238E27FC236}">
                <a16:creationId xmlns:a16="http://schemas.microsoft.com/office/drawing/2014/main" id="{89B75379-7208-9DCB-10BB-29D2A49BCA66}"/>
              </a:ext>
            </a:extLst>
          </p:cNvPr>
          <p:cNvPicPr>
            <a:picLocks noChangeAspect="1"/>
          </p:cNvPicPr>
          <p:nvPr userDrawn="1"/>
        </p:nvPicPr>
        <p:blipFill>
          <a:blip r:embed="rId4"/>
          <a:stretch>
            <a:fillRect/>
          </a:stretch>
        </p:blipFill>
        <p:spPr>
          <a:xfrm>
            <a:off x="7638560" y="4688385"/>
            <a:ext cx="1300279" cy="281794"/>
          </a:xfrm>
          <a:prstGeom prst="rect">
            <a:avLst/>
          </a:prstGeom>
        </p:spPr>
      </p:pic>
      <p:sp>
        <p:nvSpPr>
          <p:cNvPr id="9" name="Google Shape;147;p22">
            <a:extLst>
              <a:ext uri="{FF2B5EF4-FFF2-40B4-BE49-F238E27FC236}">
                <a16:creationId xmlns:a16="http://schemas.microsoft.com/office/drawing/2014/main" id="{56920990-BCC2-B743-61C8-DE83771BDAEA}"/>
              </a:ext>
            </a:extLst>
          </p:cNvPr>
          <p:cNvSpPr txBox="1">
            <a:spLocks noGrp="1"/>
          </p:cNvSpPr>
          <p:nvPr>
            <p:ph type="title"/>
          </p:nvPr>
        </p:nvSpPr>
        <p:spPr>
          <a:xfrm>
            <a:off x="651600" y="991825"/>
            <a:ext cx="3319200" cy="8733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3000" dirty="0"/>
          </a:p>
        </p:txBody>
      </p:sp>
      <p:sp>
        <p:nvSpPr>
          <p:cNvPr id="10" name="Google Shape;148;p22">
            <a:extLst>
              <a:ext uri="{FF2B5EF4-FFF2-40B4-BE49-F238E27FC236}">
                <a16:creationId xmlns:a16="http://schemas.microsoft.com/office/drawing/2014/main" id="{61AE9162-6A04-14D8-8EB6-93F93AD835DF}"/>
              </a:ext>
            </a:extLst>
          </p:cNvPr>
          <p:cNvSpPr txBox="1">
            <a:spLocks noGrp="1"/>
          </p:cNvSpPr>
          <p:nvPr>
            <p:ph type="body" idx="1"/>
          </p:nvPr>
        </p:nvSpPr>
        <p:spPr>
          <a:xfrm>
            <a:off x="651600" y="2212775"/>
            <a:ext cx="3319200" cy="1938900"/>
          </a:xfrm>
          <a:prstGeom prst="rect">
            <a:avLst/>
          </a:prstGeom>
        </p:spPr>
        <p:txBody>
          <a:bodyPr spcFirstLastPara="1" wrap="square" lIns="0" tIns="0" rIns="0" bIns="0" anchor="t" anchorCtr="0">
            <a:noAutofit/>
          </a:bodyPr>
          <a:lstStyle>
            <a:lvl1pPr>
              <a:defRPr>
                <a:latin typeface="Open Sans" panose="020B0606030504020204" pitchFamily="34" charset="0"/>
                <a:ea typeface="Open Sans" panose="020B0606030504020204" pitchFamily="34" charset="0"/>
              </a:defRPr>
            </a:lvl1pPr>
          </a:lstStyle>
          <a:p>
            <a:pPr marL="0" lvl="0" indent="0" algn="l" rtl="0">
              <a:spcBef>
                <a:spcPts val="0"/>
              </a:spcBef>
              <a:spcAft>
                <a:spcPts val="800"/>
              </a:spcAft>
              <a:buNone/>
            </a:pPr>
            <a:endParaRPr sz="2200" dirty="0"/>
          </a:p>
        </p:txBody>
      </p:sp>
      <p:sp>
        <p:nvSpPr>
          <p:cNvPr id="11" name="Picture Placeholder 2">
            <a:extLst>
              <a:ext uri="{FF2B5EF4-FFF2-40B4-BE49-F238E27FC236}">
                <a16:creationId xmlns:a16="http://schemas.microsoft.com/office/drawing/2014/main" id="{1F15B3EE-1C93-7084-E8E6-7F8E0F096AA8}"/>
              </a:ext>
            </a:extLst>
          </p:cNvPr>
          <p:cNvSpPr>
            <a:spLocks noGrp="1"/>
          </p:cNvSpPr>
          <p:nvPr>
            <p:ph type="pic" sz="quarter" idx="10"/>
          </p:nvPr>
        </p:nvSpPr>
        <p:spPr>
          <a:xfrm>
            <a:off x="4572000" y="-14844"/>
            <a:ext cx="4572000" cy="5143500"/>
          </a:xfrm>
        </p:spPr>
        <p:txBody>
          <a:bodyPr/>
          <a:lstStyle>
            <a:lvl1pPr>
              <a:defRPr>
                <a:latin typeface="Open Sans" panose="020B0606030504020204" pitchFamily="34" charset="0"/>
                <a:ea typeface="Open Sans" panose="020B0606030504020204" pitchFamily="34" charset="0"/>
              </a:defRPr>
            </a:lvl1pPr>
          </a:lstStyle>
          <a:p>
            <a:endParaRPr lang="en-US" dirty="0"/>
          </a:p>
        </p:txBody>
      </p:sp>
    </p:spTree>
    <p:extLst>
      <p:ext uri="{BB962C8B-B14F-4D97-AF65-F5344CB8AC3E}">
        <p14:creationId xmlns:p14="http://schemas.microsoft.com/office/powerpoint/2010/main" val="173016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and text">
    <p:bg>
      <p:bgPr>
        <a:solidFill>
          <a:schemeClr val="bg1"/>
        </a:solidFill>
        <a:effectLst/>
      </p:bgPr>
    </p:bg>
    <p:spTree>
      <p:nvGrpSpPr>
        <p:cNvPr id="1" name=""/>
        <p:cNvGrpSpPr/>
        <p:nvPr/>
      </p:nvGrpSpPr>
      <p:grpSpPr>
        <a:xfrm>
          <a:off x="0" y="0"/>
          <a:ext cx="0" cy="0"/>
          <a:chOff x="0" y="0"/>
          <a:chExt cx="0" cy="0"/>
        </a:xfrm>
      </p:grpSpPr>
      <p:pic>
        <p:nvPicPr>
          <p:cNvPr id="10" name="Picture 9" descr="Shape, circle&#10;&#10;Description automatically generated">
            <a:extLst>
              <a:ext uri="{FF2B5EF4-FFF2-40B4-BE49-F238E27FC236}">
                <a16:creationId xmlns:a16="http://schemas.microsoft.com/office/drawing/2014/main" id="{E987407B-3E65-E9D3-88FD-41ABFB79A2E8}"/>
              </a:ext>
            </a:extLst>
          </p:cNvPr>
          <p:cNvPicPr>
            <a:picLocks noChangeAspect="1"/>
          </p:cNvPicPr>
          <p:nvPr userDrawn="1"/>
        </p:nvPicPr>
        <p:blipFill rotWithShape="1">
          <a:blip r:embed="rId2"/>
          <a:srcRect/>
          <a:stretch/>
        </p:blipFill>
        <p:spPr>
          <a:xfrm>
            <a:off x="11162" y="-100"/>
            <a:ext cx="7433400" cy="5140990"/>
          </a:xfrm>
          <a:prstGeom prst="rect">
            <a:avLst/>
          </a:prstGeom>
        </p:spPr>
      </p:pic>
      <p:sp>
        <p:nvSpPr>
          <p:cNvPr id="9" name="Google Shape;147;p22">
            <a:extLst>
              <a:ext uri="{FF2B5EF4-FFF2-40B4-BE49-F238E27FC236}">
                <a16:creationId xmlns:a16="http://schemas.microsoft.com/office/drawing/2014/main" id="{99345D88-1A8E-3417-D0DA-998FEB22A315}"/>
              </a:ext>
            </a:extLst>
          </p:cNvPr>
          <p:cNvSpPr txBox="1">
            <a:spLocks noGrp="1"/>
          </p:cNvSpPr>
          <p:nvPr>
            <p:ph type="title"/>
          </p:nvPr>
        </p:nvSpPr>
        <p:spPr>
          <a:xfrm>
            <a:off x="651600" y="991825"/>
            <a:ext cx="3319200" cy="8733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3000" dirty="0"/>
          </a:p>
        </p:txBody>
      </p:sp>
      <p:sp>
        <p:nvSpPr>
          <p:cNvPr id="7" name="Google Shape;148;p22">
            <a:extLst>
              <a:ext uri="{FF2B5EF4-FFF2-40B4-BE49-F238E27FC236}">
                <a16:creationId xmlns:a16="http://schemas.microsoft.com/office/drawing/2014/main" id="{8CD6AB8E-12B5-E896-6699-626877903246}"/>
              </a:ext>
            </a:extLst>
          </p:cNvPr>
          <p:cNvSpPr txBox="1">
            <a:spLocks noGrp="1"/>
          </p:cNvSpPr>
          <p:nvPr>
            <p:ph type="body" idx="1"/>
          </p:nvPr>
        </p:nvSpPr>
        <p:spPr>
          <a:xfrm>
            <a:off x="651600" y="2212775"/>
            <a:ext cx="3319200" cy="1938900"/>
          </a:xfrm>
          <a:prstGeom prst="rect">
            <a:avLst/>
          </a:prstGeom>
        </p:spPr>
        <p:txBody>
          <a:bodyPr spcFirstLastPara="1" wrap="square" lIns="0" tIns="0" rIns="0" bIns="0" anchor="t" anchorCtr="0">
            <a:noAutofit/>
          </a:bodyPr>
          <a:lstStyle>
            <a:lvl1pPr>
              <a:defRPr>
                <a:latin typeface="Open Sans" panose="020B0606030504020204" pitchFamily="34" charset="0"/>
                <a:ea typeface="Open Sans" panose="020B0606030504020204" pitchFamily="34" charset="0"/>
              </a:defRPr>
            </a:lvl1pPr>
          </a:lstStyle>
          <a:p>
            <a:pPr marL="0" lvl="0" indent="0" algn="l" rtl="0">
              <a:spcBef>
                <a:spcPts val="0"/>
              </a:spcBef>
              <a:spcAft>
                <a:spcPts val="800"/>
              </a:spcAft>
              <a:buNone/>
            </a:pPr>
            <a:endParaRPr sz="2200" dirty="0"/>
          </a:p>
        </p:txBody>
      </p:sp>
      <p:sp>
        <p:nvSpPr>
          <p:cNvPr id="8" name="Picture Placeholder 2">
            <a:extLst>
              <a:ext uri="{FF2B5EF4-FFF2-40B4-BE49-F238E27FC236}">
                <a16:creationId xmlns:a16="http://schemas.microsoft.com/office/drawing/2014/main" id="{202FF4FB-2B5B-F53C-99B3-9728A783E431}"/>
              </a:ext>
            </a:extLst>
          </p:cNvPr>
          <p:cNvSpPr>
            <a:spLocks noGrp="1"/>
          </p:cNvSpPr>
          <p:nvPr>
            <p:ph type="pic" sz="quarter" idx="10"/>
          </p:nvPr>
        </p:nvSpPr>
        <p:spPr>
          <a:xfrm>
            <a:off x="4560838" y="0"/>
            <a:ext cx="4572000" cy="5143500"/>
          </a:xfrm>
        </p:spPr>
        <p:txBody>
          <a:bodyPr/>
          <a:lstStyle>
            <a:lvl1pPr>
              <a:defRPr>
                <a:latin typeface="Open Sans" panose="020B0606030504020204" pitchFamily="34" charset="0"/>
                <a:ea typeface="Open Sans" panose="020B0606030504020204" pitchFamily="34" charset="0"/>
              </a:defRPr>
            </a:lvl1pPr>
          </a:lstStyle>
          <a:p>
            <a:endParaRPr lang="en-US" dirty="0"/>
          </a:p>
        </p:txBody>
      </p:sp>
    </p:spTree>
    <p:extLst>
      <p:ext uri="{BB962C8B-B14F-4D97-AF65-F5344CB8AC3E}">
        <p14:creationId xmlns:p14="http://schemas.microsoft.com/office/powerpoint/2010/main" val="4118534958"/>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white">
  <p:cSld name="BLANK_1">
    <p:bg>
      <p:bgPr>
        <a:gradFill>
          <a:gsLst>
            <a:gs pos="0">
              <a:schemeClr val="lt1"/>
            </a:gs>
            <a:gs pos="50000">
              <a:schemeClr val="lt1"/>
            </a:gs>
            <a:gs pos="100000">
              <a:schemeClr val="lt2"/>
            </a:gs>
          </a:gsLst>
          <a:path path="circle">
            <a:fillToRect l="100000" b="100000"/>
          </a:path>
          <a:tileRect t="-100000" r="-100000"/>
        </a:gradFill>
        <a:effectLst/>
      </p:bgPr>
    </p:bg>
    <p:spTree>
      <p:nvGrpSpPr>
        <p:cNvPr id="1" name="Shape 62"/>
        <p:cNvGrpSpPr/>
        <p:nvPr/>
      </p:nvGrpSpPr>
      <p:grpSpPr>
        <a:xfrm>
          <a:off x="0" y="0"/>
          <a:ext cx="0" cy="0"/>
          <a:chOff x="0" y="0"/>
          <a:chExt cx="0" cy="0"/>
        </a:xfrm>
      </p:grpSpPr>
      <p:pic>
        <p:nvPicPr>
          <p:cNvPr id="7" name="Picture 6">
            <a:extLst>
              <a:ext uri="{FF2B5EF4-FFF2-40B4-BE49-F238E27FC236}">
                <a16:creationId xmlns:a16="http://schemas.microsoft.com/office/drawing/2014/main" id="{E0D40DAF-973A-0221-D7E2-EAA0A62C09BA}"/>
              </a:ext>
            </a:extLst>
          </p:cNvPr>
          <p:cNvPicPr>
            <a:picLocks noChangeAspect="1"/>
          </p:cNvPicPr>
          <p:nvPr userDrawn="1"/>
        </p:nvPicPr>
        <p:blipFill>
          <a:blip r:embed="rId2"/>
          <a:stretch>
            <a:fillRect/>
          </a:stretch>
        </p:blipFill>
        <p:spPr>
          <a:xfrm>
            <a:off x="7638560" y="4688385"/>
            <a:ext cx="1300277" cy="28179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5471"/>
            <a:ext cx="8001000" cy="708096"/>
          </a:xfrm>
        </p:spPr>
        <p:txBody>
          <a:bodyPr/>
          <a:lstStyle>
            <a:lvl1pPr algn="r">
              <a:defRPr baseline="0">
                <a:solidFill>
                  <a:schemeClr val="bg1"/>
                </a:solidFill>
              </a:defRPr>
            </a:lvl1pPr>
          </a:lstStyle>
          <a:p>
            <a:r>
              <a:rPr lang="en-US"/>
              <a:t>Click to edit Master title style</a:t>
            </a:r>
          </a:p>
        </p:txBody>
      </p:sp>
      <p:sp>
        <p:nvSpPr>
          <p:cNvPr id="3" name="Subtitle 2"/>
          <p:cNvSpPr>
            <a:spLocks noGrp="1"/>
          </p:cNvSpPr>
          <p:nvPr>
            <p:ph type="subTitle" idx="1"/>
          </p:nvPr>
        </p:nvSpPr>
        <p:spPr>
          <a:xfrm>
            <a:off x="1974275" y="2976995"/>
            <a:ext cx="6712527" cy="475385"/>
          </a:xfrm>
        </p:spPr>
        <p:txBody>
          <a:bodyPr>
            <a:normAutofit/>
          </a:bodyPr>
          <a:lstStyle>
            <a:lvl1pPr marL="0" indent="0" algn="r">
              <a:buNone/>
              <a:defRPr sz="1500" baseline="0">
                <a:solidFill>
                  <a:schemeClr val="bg1"/>
                </a:solidFill>
              </a:defRPr>
            </a:lvl1pPr>
            <a:lvl2pPr marL="342906" indent="0" algn="ctr">
              <a:buNone/>
              <a:defRPr>
                <a:solidFill>
                  <a:schemeClr val="tx1">
                    <a:tint val="75000"/>
                  </a:schemeClr>
                </a:solidFill>
              </a:defRPr>
            </a:lvl2pPr>
            <a:lvl3pPr marL="685811" indent="0" algn="ctr">
              <a:buNone/>
              <a:defRPr>
                <a:solidFill>
                  <a:schemeClr val="tx1">
                    <a:tint val="75000"/>
                  </a:schemeClr>
                </a:solidFill>
              </a:defRPr>
            </a:lvl3pPr>
            <a:lvl4pPr marL="1028717" indent="0" algn="ctr">
              <a:buNone/>
              <a:defRPr>
                <a:solidFill>
                  <a:schemeClr val="tx1">
                    <a:tint val="75000"/>
                  </a:schemeClr>
                </a:solidFill>
              </a:defRPr>
            </a:lvl4pPr>
            <a:lvl5pPr marL="1371623" indent="0" algn="ctr">
              <a:buNone/>
              <a:defRPr>
                <a:solidFill>
                  <a:schemeClr val="tx1">
                    <a:tint val="75000"/>
                  </a:schemeClr>
                </a:solidFill>
              </a:defRPr>
            </a:lvl5pPr>
            <a:lvl6pPr marL="1714529" indent="0" algn="ctr">
              <a:buNone/>
              <a:defRPr>
                <a:solidFill>
                  <a:schemeClr val="tx1">
                    <a:tint val="75000"/>
                  </a:schemeClr>
                </a:solidFill>
              </a:defRPr>
            </a:lvl6pPr>
            <a:lvl7pPr marL="2057435" indent="0" algn="ctr">
              <a:buNone/>
              <a:defRPr>
                <a:solidFill>
                  <a:schemeClr val="tx1">
                    <a:tint val="75000"/>
                  </a:schemeClr>
                </a:solidFill>
              </a:defRPr>
            </a:lvl7pPr>
            <a:lvl8pPr marL="2400340" indent="0" algn="ctr">
              <a:buNone/>
              <a:defRPr>
                <a:solidFill>
                  <a:schemeClr val="tx1">
                    <a:tint val="75000"/>
                  </a:schemeClr>
                </a:solidFill>
              </a:defRPr>
            </a:lvl8pPr>
            <a:lvl9pPr marL="274324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baseline="0">
                <a:solidFill>
                  <a:schemeClr val="bg1"/>
                </a:solidFill>
              </a:defRPr>
            </a:lvl1pPr>
          </a:lstStyle>
          <a:p>
            <a:fld id="{C0833DEC-43B4-E348-AFA9-91D876D39D31}"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419602" y="4767266"/>
            <a:ext cx="2133600" cy="273844"/>
          </a:xfrm>
        </p:spPr>
        <p:txBody>
          <a:bodyPr/>
          <a:lstStyle/>
          <a:p>
            <a:fld id="{A7173A99-17F4-0E43-B749-06FB7E2284E3}" type="slidenum">
              <a:rPr lang="en-US" smtClean="0"/>
              <a:pPr/>
              <a:t>‹#›</a:t>
            </a:fld>
            <a:endParaRPr lang="en-US"/>
          </a:p>
        </p:txBody>
      </p:sp>
    </p:spTree>
    <p:extLst>
      <p:ext uri="{BB962C8B-B14F-4D97-AF65-F5344CB8AC3E}">
        <p14:creationId xmlns:p14="http://schemas.microsoft.com/office/powerpoint/2010/main" val="144718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lvl1pPr>
              <a:defRPr baseline="0">
                <a:solidFill>
                  <a:schemeClr val="tx1">
                    <a:lumMod val="65000"/>
                    <a:lumOff val="35000"/>
                  </a:schemeClr>
                </a:solidFill>
              </a:defRPr>
            </a:lvl1pPr>
            <a:lvl2pPr>
              <a:defRPr baseline="0">
                <a:solidFill>
                  <a:schemeClr val="tx1">
                    <a:lumMod val="65000"/>
                    <a:lumOff val="35000"/>
                  </a:schemeClr>
                </a:solidFill>
              </a:defRPr>
            </a:lvl2pPr>
            <a:lvl3pPr>
              <a:defRPr baseline="0">
                <a:solidFill>
                  <a:schemeClr val="tx1">
                    <a:lumMod val="65000"/>
                    <a:lumOff val="35000"/>
                  </a:schemeClr>
                </a:solidFill>
              </a:defRPr>
            </a:lvl3pPr>
            <a:lvl4pPr>
              <a:defRPr baseline="0">
                <a:solidFill>
                  <a:schemeClr val="tx1">
                    <a:lumMod val="65000"/>
                    <a:lumOff val="35000"/>
                  </a:schemeClr>
                </a:solidFill>
              </a:defRPr>
            </a:lvl4pPr>
            <a:lvl5pPr>
              <a:defRPr baseline="0">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833DEC-43B4-E348-AFA9-91D876D39D31}"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73A99-17F4-0E43-B749-06FB7E2284E3}" type="slidenum">
              <a:rPr lang="en-US" smtClean="0"/>
              <a:pPr/>
              <a:t>‹#›</a:t>
            </a:fld>
            <a:endParaRPr lang="en-US"/>
          </a:p>
        </p:txBody>
      </p:sp>
    </p:spTree>
    <p:extLst>
      <p:ext uri="{BB962C8B-B14F-4D97-AF65-F5344CB8AC3E}">
        <p14:creationId xmlns:p14="http://schemas.microsoft.com/office/powerpoint/2010/main" val="1772022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6" indent="0">
              <a:buNone/>
              <a:defRPr sz="1500" b="1"/>
            </a:lvl2pPr>
            <a:lvl3pPr marL="685811" indent="0">
              <a:buNone/>
              <a:defRPr sz="1350" b="1"/>
            </a:lvl3pPr>
            <a:lvl4pPr marL="1028717" indent="0">
              <a:buNone/>
              <a:defRPr sz="1200" b="1"/>
            </a:lvl4pPr>
            <a:lvl5pPr marL="1371623" indent="0">
              <a:buNone/>
              <a:defRPr sz="1200" b="1"/>
            </a:lvl5pPr>
            <a:lvl6pPr marL="1714529" indent="0">
              <a:buNone/>
              <a:defRPr sz="1200" b="1"/>
            </a:lvl6pPr>
            <a:lvl7pPr marL="2057435" indent="0">
              <a:buNone/>
              <a:defRPr sz="1200" b="1"/>
            </a:lvl7pPr>
            <a:lvl8pPr marL="2400340" indent="0">
              <a:buNone/>
              <a:defRPr sz="1200" b="1"/>
            </a:lvl8pPr>
            <a:lvl9pPr marL="2743246"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6" indent="0">
              <a:buNone/>
              <a:defRPr sz="1500" b="1"/>
            </a:lvl2pPr>
            <a:lvl3pPr marL="685811" indent="0">
              <a:buNone/>
              <a:defRPr sz="1350" b="1"/>
            </a:lvl3pPr>
            <a:lvl4pPr marL="1028717" indent="0">
              <a:buNone/>
              <a:defRPr sz="1200" b="1"/>
            </a:lvl4pPr>
            <a:lvl5pPr marL="1371623" indent="0">
              <a:buNone/>
              <a:defRPr sz="1200" b="1"/>
            </a:lvl5pPr>
            <a:lvl6pPr marL="1714529" indent="0">
              <a:buNone/>
              <a:defRPr sz="1200" b="1"/>
            </a:lvl6pPr>
            <a:lvl7pPr marL="2057435" indent="0">
              <a:buNone/>
              <a:defRPr sz="1200" b="1"/>
            </a:lvl7pPr>
            <a:lvl8pPr marL="2400340" indent="0">
              <a:buNone/>
              <a:defRPr sz="1200" b="1"/>
            </a:lvl8pPr>
            <a:lvl9pPr marL="2743246"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33DEC-43B4-E348-AFA9-91D876D39D31}" type="datetimeFigureOut">
              <a:rPr lang="en-US" smtClean="0"/>
              <a:pPr/>
              <a:t>4/12/24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173A99-17F4-0E43-B749-06FB7E2284E3}" type="slidenum">
              <a:rPr lang="en-US" smtClean="0"/>
              <a:pPr/>
              <a:t>‹#›</a:t>
            </a:fld>
            <a:endParaRPr lang="en-US"/>
          </a:p>
        </p:txBody>
      </p:sp>
    </p:spTree>
    <p:extLst>
      <p:ext uri="{BB962C8B-B14F-4D97-AF65-F5344CB8AC3E}">
        <p14:creationId xmlns:p14="http://schemas.microsoft.com/office/powerpoint/2010/main" val="1322471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1"/>
            </a:gs>
            <a:gs pos="50000">
              <a:schemeClr val="accent2"/>
            </a:gs>
            <a:gs pos="100000">
              <a:schemeClr val="accent3"/>
            </a:gs>
          </a:gsLst>
          <a:path path="circle">
            <a:fillToRect l="100000" b="100000"/>
          </a:path>
          <a:tileRect t="-100000" r="-100000"/>
        </a:gradFill>
        <a:effectLst/>
      </p:bgPr>
    </p:bg>
    <p:spTree>
      <p:nvGrpSpPr>
        <p:cNvPr id="1" name="Shape 5"/>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592F1CE2-9C06-23C4-88C7-E10BEA1684BF}"/>
              </a:ext>
            </a:extLst>
          </p:cNvPr>
          <p:cNvPicPr>
            <a:picLocks noChangeAspect="1"/>
          </p:cNvPicPr>
          <p:nvPr userDrawn="1"/>
        </p:nvPicPr>
        <p:blipFill>
          <a:blip r:embed="rId10"/>
          <a:stretch>
            <a:fillRect/>
          </a:stretch>
        </p:blipFill>
        <p:spPr>
          <a:xfrm>
            <a:off x="0" y="0"/>
            <a:ext cx="9144000" cy="5156088"/>
          </a:xfrm>
          <a:prstGeom prst="rect">
            <a:avLst/>
          </a:prstGeom>
        </p:spPr>
      </p:pic>
      <p:sp>
        <p:nvSpPr>
          <p:cNvPr id="4" name="Title Placeholder 3">
            <a:extLst>
              <a:ext uri="{FF2B5EF4-FFF2-40B4-BE49-F238E27FC236}">
                <a16:creationId xmlns:a16="http://schemas.microsoft.com/office/drawing/2014/main" id="{EA02AD3B-E56A-F735-CFC8-2288DBA77DDB}"/>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D6D42EA1-B8AB-622D-5A87-7E81CFE3B3C5}"/>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dirty="0"/>
              <a:t>Click to edit Master text styles</a:t>
            </a:r>
          </a:p>
        </p:txBody>
      </p:sp>
      <p:pic>
        <p:nvPicPr>
          <p:cNvPr id="8" name="Picture 7">
            <a:extLst>
              <a:ext uri="{FF2B5EF4-FFF2-40B4-BE49-F238E27FC236}">
                <a16:creationId xmlns:a16="http://schemas.microsoft.com/office/drawing/2014/main" id="{978017FE-A4DA-D84C-48D5-3DA75E28C915}"/>
              </a:ext>
            </a:extLst>
          </p:cNvPr>
          <p:cNvPicPr>
            <a:picLocks noChangeAspect="1"/>
          </p:cNvPicPr>
          <p:nvPr userDrawn="1"/>
        </p:nvPicPr>
        <p:blipFill>
          <a:blip r:embed="rId11"/>
          <a:stretch>
            <a:fillRect/>
          </a:stretch>
        </p:blipFill>
        <p:spPr>
          <a:xfrm>
            <a:off x="7638560" y="4688385"/>
            <a:ext cx="1300279" cy="281794"/>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54" r:id="rId2"/>
    <p:sldLayoutId id="2147483661" r:id="rId3"/>
    <p:sldLayoutId id="2147483662" r:id="rId4"/>
    <p:sldLayoutId id="2147483658" r:id="rId5"/>
    <p:sldLayoutId id="2147483663" r:id="rId6"/>
    <p:sldLayoutId id="2147483664" r:id="rId7"/>
    <p:sldLayoutId id="2147483665"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3200" b="0" i="0" u="none" strike="noStrike" cap="none">
          <a:solidFill>
            <a:srgbClr val="000000"/>
          </a:solidFill>
          <a:latin typeface="Century Gothic" panose="020B0502020202020204" pitchFamily="34" charset="0"/>
          <a:ea typeface="Century Gothic" panose="020B0502020202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342900" marR="0" lvl="0" indent="-342900" algn="l" rtl="0">
        <a:lnSpc>
          <a:spcPct val="100000"/>
        </a:lnSpc>
        <a:spcBef>
          <a:spcPts val="0"/>
        </a:spcBef>
        <a:spcAft>
          <a:spcPts val="1200"/>
        </a:spcAft>
        <a:buClr>
          <a:srgbClr val="000000"/>
        </a:buClr>
        <a:buFont typeface="Wingdings" pitchFamily="2" charset="2"/>
        <a:buChar char="Ø"/>
        <a:defRPr sz="2400" b="0" i="0" u="none" strike="noStrike" cap="none">
          <a:solidFill>
            <a:srgbClr val="000000"/>
          </a:solidFill>
          <a:latin typeface="Open Sans" panose="020B0606030504020204" pitchFamily="34" charset="0"/>
          <a:ea typeface="Open Sans" panose="020B0606030504020204" pitchFamily="34" charset="0"/>
          <a:cs typeface="Arial"/>
          <a:sym typeface="Arial"/>
        </a:defRPr>
      </a:lvl1pPr>
      <a:lvl2pPr marR="0" lvl="1" algn="l" rtl="0">
        <a:lnSpc>
          <a:spcPct val="100000"/>
        </a:lnSpc>
        <a:spcBef>
          <a:spcPts val="0"/>
        </a:spcBef>
        <a:spcAft>
          <a:spcPts val="0"/>
        </a:spcAft>
        <a:buClr>
          <a:srgbClr val="000000"/>
        </a:buClr>
        <a:buFont typeface="Arial"/>
        <a:defRPr sz="2400" b="0" i="0" u="none" strike="noStrike" cap="none">
          <a:solidFill>
            <a:srgbClr val="000000"/>
          </a:solidFill>
          <a:latin typeface="Trebuchet MS" panose="020B0703020202090204" pitchFamily="34" charset="0"/>
          <a:ea typeface="Trebuchet MS" panose="020B0703020202090204" pitchFamily="34" charset="0"/>
          <a:cs typeface="Arial"/>
          <a:sym typeface="Arial"/>
        </a:defRPr>
      </a:lvl2pPr>
      <a:lvl3pPr marR="0" lvl="2" algn="l" rtl="0">
        <a:lnSpc>
          <a:spcPct val="100000"/>
        </a:lnSpc>
        <a:spcBef>
          <a:spcPts val="0"/>
        </a:spcBef>
        <a:spcAft>
          <a:spcPts val="0"/>
        </a:spcAft>
        <a:buClr>
          <a:srgbClr val="000000"/>
        </a:buClr>
        <a:buFont typeface="Arial"/>
        <a:defRPr sz="2400" b="0" i="0" u="none" strike="noStrike" cap="none">
          <a:solidFill>
            <a:srgbClr val="000000"/>
          </a:solidFill>
          <a:latin typeface="Trebuchet MS" panose="020B0703020202090204" pitchFamily="34" charset="0"/>
          <a:ea typeface="Trebuchet MS" panose="020B0703020202090204" pitchFamily="34" charset="0"/>
          <a:cs typeface="Arial"/>
          <a:sym typeface="Arial"/>
        </a:defRPr>
      </a:lvl3pPr>
      <a:lvl4pPr marR="0" lvl="3" algn="l" rtl="0">
        <a:lnSpc>
          <a:spcPct val="100000"/>
        </a:lnSpc>
        <a:spcBef>
          <a:spcPts val="0"/>
        </a:spcBef>
        <a:spcAft>
          <a:spcPts val="0"/>
        </a:spcAft>
        <a:buClr>
          <a:srgbClr val="000000"/>
        </a:buClr>
        <a:buFont typeface="Arial"/>
        <a:defRPr sz="2400" b="0" i="0" u="none" strike="noStrike" cap="none">
          <a:solidFill>
            <a:srgbClr val="000000"/>
          </a:solidFill>
          <a:latin typeface="Trebuchet MS" panose="020B0703020202090204" pitchFamily="34" charset="0"/>
          <a:ea typeface="Trebuchet MS" panose="020B0703020202090204" pitchFamily="34" charset="0"/>
          <a:cs typeface="Arial"/>
          <a:sym typeface="Arial"/>
        </a:defRPr>
      </a:lvl4pPr>
      <a:lvl5pPr marR="0" lvl="4" algn="l" rtl="0">
        <a:lnSpc>
          <a:spcPct val="100000"/>
        </a:lnSpc>
        <a:spcBef>
          <a:spcPts val="0"/>
        </a:spcBef>
        <a:spcAft>
          <a:spcPts val="0"/>
        </a:spcAft>
        <a:buClr>
          <a:srgbClr val="000000"/>
        </a:buClr>
        <a:buFont typeface="Arial"/>
        <a:defRPr sz="2400" b="0" i="0" u="none" strike="noStrike" cap="none">
          <a:solidFill>
            <a:srgbClr val="000000"/>
          </a:solidFill>
          <a:latin typeface="Trebuchet MS" panose="020B0703020202090204" pitchFamily="34" charset="0"/>
          <a:ea typeface="Trebuchet MS" panose="020B0703020202090204" pitchFamily="34" charset="0"/>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ha.org/costsofcar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aha.org/costsofcaring"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C28A65-99CD-11B4-6442-48DD2DEB23FD}"/>
              </a:ext>
            </a:extLst>
          </p:cNvPr>
          <p:cNvSpPr>
            <a:spLocks noGrp="1"/>
          </p:cNvSpPr>
          <p:nvPr>
            <p:ph type="ctrTitle"/>
          </p:nvPr>
        </p:nvSpPr>
        <p:spPr/>
        <p:txBody>
          <a:bodyPr/>
          <a:lstStyle/>
          <a:p>
            <a:r>
              <a:rPr lang="en-US" dirty="0"/>
              <a:t>The Financial Benefits of Investing in Philanthropy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3" name="Title 2">
            <a:extLst>
              <a:ext uri="{FF2B5EF4-FFF2-40B4-BE49-F238E27FC236}">
                <a16:creationId xmlns:a16="http://schemas.microsoft.com/office/drawing/2014/main" id="{551FF41E-5081-1F1F-4AA5-A9AB461B7358}"/>
              </a:ext>
            </a:extLst>
          </p:cNvPr>
          <p:cNvSpPr>
            <a:spLocks noGrp="1"/>
          </p:cNvSpPr>
          <p:nvPr>
            <p:ph type="title"/>
          </p:nvPr>
        </p:nvSpPr>
        <p:spPr/>
        <p:txBody>
          <a:bodyPr/>
          <a:lstStyle/>
          <a:p>
            <a:r>
              <a:rPr lang="en-US" dirty="0"/>
              <a:t>Margin Pressures Are Intense</a:t>
            </a:r>
          </a:p>
        </p:txBody>
      </p:sp>
      <p:sp>
        <p:nvSpPr>
          <p:cNvPr id="6" name="Text Placeholder 5">
            <a:extLst>
              <a:ext uri="{FF2B5EF4-FFF2-40B4-BE49-F238E27FC236}">
                <a16:creationId xmlns:a16="http://schemas.microsoft.com/office/drawing/2014/main" id="{EDE07CEC-0A14-DDFE-ADEB-5FD7EB35A560}"/>
              </a:ext>
            </a:extLst>
          </p:cNvPr>
          <p:cNvSpPr>
            <a:spLocks noGrp="1"/>
          </p:cNvSpPr>
          <p:nvPr>
            <p:ph type="body" idx="4294967295"/>
          </p:nvPr>
        </p:nvSpPr>
        <p:spPr>
          <a:xfrm>
            <a:off x="0" y="4767263"/>
            <a:ext cx="2500313" cy="260350"/>
          </a:xfrm>
        </p:spPr>
        <p:txBody>
          <a:bodyPr>
            <a:normAutofit fontScale="25000" lnSpcReduction="20000"/>
          </a:bodyPr>
          <a:lstStyle/>
          <a:p>
            <a:r>
              <a:rPr lang="en-US" sz="1000">
                <a:hlinkClick r:id="rId3"/>
              </a:rPr>
              <a:t>Source: </a:t>
            </a:r>
            <a:r>
              <a:rPr lang="en-US" sz="1000" err="1">
                <a:hlinkClick r:id="rId3"/>
              </a:rPr>
              <a:t>www.aha.org</a:t>
            </a:r>
            <a:r>
              <a:rPr lang="en-US" sz="1000">
                <a:hlinkClick r:id="rId3"/>
              </a:rPr>
              <a:t>/</a:t>
            </a:r>
            <a:r>
              <a:rPr lang="en-US" sz="1000" err="1">
                <a:hlinkClick r:id="rId3"/>
              </a:rPr>
              <a:t>costsofcaring</a:t>
            </a:r>
            <a:endParaRPr lang="en-US" sz="1000">
              <a:hlinkClick r:id="rId3"/>
            </a:endParaRPr>
          </a:p>
          <a:p>
            <a:endParaRPr lang="en-US" sz="1000">
              <a:hlinkClick r:id="rId3"/>
            </a:endParaRPr>
          </a:p>
        </p:txBody>
      </p:sp>
      <p:graphicFrame>
        <p:nvGraphicFramePr>
          <p:cNvPr id="2" name="Chart 1">
            <a:extLst>
              <a:ext uri="{FF2B5EF4-FFF2-40B4-BE49-F238E27FC236}">
                <a16:creationId xmlns:a16="http://schemas.microsoft.com/office/drawing/2014/main" id="{0530A8BB-C35B-FF3E-340F-7204F67E1355}"/>
              </a:ext>
            </a:extLst>
          </p:cNvPr>
          <p:cNvGraphicFramePr/>
          <p:nvPr>
            <p:extLst>
              <p:ext uri="{D42A27DB-BD31-4B8C-83A1-F6EECF244321}">
                <p14:modId xmlns:p14="http://schemas.microsoft.com/office/powerpoint/2010/main" val="142677494"/>
              </p:ext>
            </p:extLst>
          </p:nvPr>
        </p:nvGraphicFramePr>
        <p:xfrm>
          <a:off x="651601" y="1270536"/>
          <a:ext cx="5874328" cy="333321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0804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2E29132-EDFD-83E0-9474-67FA0C094EAA}"/>
              </a:ext>
            </a:extLst>
          </p:cNvPr>
          <p:cNvGraphicFramePr/>
          <p:nvPr>
            <p:extLst>
              <p:ext uri="{D42A27DB-BD31-4B8C-83A1-F6EECF244321}">
                <p14:modId xmlns:p14="http://schemas.microsoft.com/office/powerpoint/2010/main" val="1457033003"/>
              </p:ext>
            </p:extLst>
          </p:nvPr>
        </p:nvGraphicFramePr>
        <p:xfrm>
          <a:off x="651601" y="1232034"/>
          <a:ext cx="6130200" cy="343406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7819FBB2-3792-93CE-8013-6D254E089386}"/>
              </a:ext>
            </a:extLst>
          </p:cNvPr>
          <p:cNvSpPr>
            <a:spLocks noGrp="1"/>
          </p:cNvSpPr>
          <p:nvPr>
            <p:ph type="title"/>
          </p:nvPr>
        </p:nvSpPr>
        <p:spPr/>
        <p:txBody>
          <a:bodyPr/>
          <a:lstStyle/>
          <a:p>
            <a:r>
              <a:rPr lang="en-US" dirty="0"/>
              <a:t>Margin Pressures Are Intense</a:t>
            </a:r>
          </a:p>
        </p:txBody>
      </p:sp>
      <p:sp>
        <p:nvSpPr>
          <p:cNvPr id="6" name="Text Placeholder 5">
            <a:extLst>
              <a:ext uri="{FF2B5EF4-FFF2-40B4-BE49-F238E27FC236}">
                <a16:creationId xmlns:a16="http://schemas.microsoft.com/office/drawing/2014/main" id="{EDE07CEC-0A14-DDFE-ADEB-5FD7EB35A560}"/>
              </a:ext>
            </a:extLst>
          </p:cNvPr>
          <p:cNvSpPr>
            <a:spLocks noGrp="1"/>
          </p:cNvSpPr>
          <p:nvPr>
            <p:ph type="body" idx="4294967295"/>
          </p:nvPr>
        </p:nvSpPr>
        <p:spPr>
          <a:xfrm>
            <a:off x="0" y="4767263"/>
            <a:ext cx="2500313" cy="260350"/>
          </a:xfrm>
        </p:spPr>
        <p:txBody>
          <a:bodyPr>
            <a:normAutofit fontScale="25000" lnSpcReduction="20000"/>
          </a:bodyPr>
          <a:lstStyle/>
          <a:p>
            <a:r>
              <a:rPr lang="en-US" sz="1000">
                <a:hlinkClick r:id="rId4"/>
              </a:rPr>
              <a:t>Source: </a:t>
            </a:r>
            <a:r>
              <a:rPr lang="en-US" sz="1000" err="1">
                <a:hlinkClick r:id="rId4"/>
              </a:rPr>
              <a:t>www.aha.org</a:t>
            </a:r>
            <a:r>
              <a:rPr lang="en-US" sz="1000">
                <a:hlinkClick r:id="rId4"/>
              </a:rPr>
              <a:t>/</a:t>
            </a:r>
            <a:r>
              <a:rPr lang="en-US" sz="1000" err="1">
                <a:hlinkClick r:id="rId4"/>
              </a:rPr>
              <a:t>costsofcaring</a:t>
            </a:r>
            <a:endParaRPr lang="en-US" sz="1000">
              <a:hlinkClick r:id="rId4"/>
            </a:endParaRPr>
          </a:p>
          <a:p>
            <a:endParaRPr lang="en-US" sz="1000">
              <a:hlinkClick r:id="rId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a:extLst>
              <a:ext uri="{FF2B5EF4-FFF2-40B4-BE49-F238E27FC236}">
                <a16:creationId xmlns:a16="http://schemas.microsoft.com/office/drawing/2014/main" id="{B41257A4-01BE-7741-9C5E-0317718D3CCD}"/>
              </a:ext>
            </a:extLst>
          </p:cNvPr>
          <p:cNvGraphicFramePr>
            <a:graphicFrameLocks noGrp="1"/>
          </p:cNvGraphicFramePr>
          <p:nvPr>
            <p:ph idx="4294967295"/>
            <p:extLst>
              <p:ext uri="{D42A27DB-BD31-4B8C-83A1-F6EECF244321}">
                <p14:modId xmlns:p14="http://schemas.microsoft.com/office/powerpoint/2010/main" val="204215117"/>
              </p:ext>
            </p:extLst>
          </p:nvPr>
        </p:nvGraphicFramePr>
        <p:xfrm>
          <a:off x="651598" y="1424539"/>
          <a:ext cx="7840803" cy="3169686"/>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3A133621-5334-827E-69A1-B798796CEF4E}"/>
              </a:ext>
            </a:extLst>
          </p:cNvPr>
          <p:cNvSpPr txBox="1">
            <a:spLocks/>
          </p:cNvSpPr>
          <p:nvPr/>
        </p:nvSpPr>
        <p:spPr>
          <a:xfrm>
            <a:off x="651599" y="628650"/>
            <a:ext cx="6890023" cy="571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3200" b="0" i="0" u="none" strike="noStrike" cap="none">
                <a:solidFill>
                  <a:srgbClr val="000000"/>
                </a:solidFill>
                <a:latin typeface="Century Gothic" panose="020B0502020202020204" pitchFamily="34" charset="0"/>
                <a:ea typeface="Century Gothic" panose="020B0502020202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dirty="0"/>
              <a:t>Philanthropy Offers Significant ROI</a:t>
            </a:r>
          </a:p>
        </p:txBody>
      </p:sp>
    </p:spTree>
    <p:extLst>
      <p:ext uri="{BB962C8B-B14F-4D97-AF65-F5344CB8AC3E}">
        <p14:creationId xmlns:p14="http://schemas.microsoft.com/office/powerpoint/2010/main" val="1180823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66AFF76-40E4-D0C9-2485-D469FC314208}"/>
              </a:ext>
            </a:extLst>
          </p:cNvPr>
          <p:cNvSpPr txBox="1">
            <a:spLocks/>
          </p:cNvSpPr>
          <p:nvPr/>
        </p:nvSpPr>
        <p:spPr>
          <a:xfrm>
            <a:off x="651599" y="628650"/>
            <a:ext cx="6890023" cy="571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3200" b="0" i="0" u="none" strike="noStrike" cap="none">
                <a:solidFill>
                  <a:srgbClr val="000000"/>
                </a:solidFill>
                <a:latin typeface="Century Gothic" panose="020B0502020202020204" pitchFamily="34" charset="0"/>
                <a:ea typeface="Century Gothic" panose="020B0502020202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dirty="0"/>
              <a:t>Philanthropy Offers Significant ROI</a:t>
            </a:r>
          </a:p>
        </p:txBody>
      </p:sp>
      <p:pic>
        <p:nvPicPr>
          <p:cNvPr id="4" name="Content Placeholder 10" descr="Present with solid fill">
            <a:extLst>
              <a:ext uri="{FF2B5EF4-FFF2-40B4-BE49-F238E27FC236}">
                <a16:creationId xmlns:a16="http://schemas.microsoft.com/office/drawing/2014/main" id="{5A108001-C433-66E1-8E90-C10822E2C5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11297" y="1816452"/>
            <a:ext cx="851931" cy="851931"/>
          </a:xfrm>
          <a:prstGeom prst="rect">
            <a:avLst/>
          </a:prstGeom>
        </p:spPr>
      </p:pic>
      <p:sp>
        <p:nvSpPr>
          <p:cNvPr id="5" name="TextBox 4">
            <a:extLst>
              <a:ext uri="{FF2B5EF4-FFF2-40B4-BE49-F238E27FC236}">
                <a16:creationId xmlns:a16="http://schemas.microsoft.com/office/drawing/2014/main" id="{A3CA1018-FAE0-3A8C-2272-FE9C9E8EC8E5}"/>
              </a:ext>
            </a:extLst>
          </p:cNvPr>
          <p:cNvSpPr txBox="1"/>
          <p:nvPr/>
        </p:nvSpPr>
        <p:spPr>
          <a:xfrm>
            <a:off x="3345907" y="2011585"/>
            <a:ext cx="1278713" cy="400110"/>
          </a:xfrm>
          <a:prstGeom prst="rect">
            <a:avLst/>
          </a:prstGeom>
          <a:noFill/>
        </p:spPr>
        <p:txBody>
          <a:bodyPr wrap="square" rtlCol="0">
            <a:spAutoFit/>
          </a:bodyPr>
          <a:lstStyle/>
          <a:p>
            <a:r>
              <a:rPr lang="en-US" sz="2000" dirty="0">
                <a:latin typeface="+mn-lt"/>
              </a:rPr>
              <a:t>$10,000</a:t>
            </a:r>
          </a:p>
        </p:txBody>
      </p:sp>
      <p:pic>
        <p:nvPicPr>
          <p:cNvPr id="6" name="Graphic 5" descr="Stethoscope">
            <a:extLst>
              <a:ext uri="{FF2B5EF4-FFF2-40B4-BE49-F238E27FC236}">
                <a16:creationId xmlns:a16="http://schemas.microsoft.com/office/drawing/2014/main" id="{306B6665-5FF4-73C0-3475-90770E57E293}"/>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448354" y="3134514"/>
            <a:ext cx="897554" cy="897554"/>
          </a:xfrm>
          <a:prstGeom prst="rect">
            <a:avLst/>
          </a:prstGeom>
        </p:spPr>
      </p:pic>
      <p:pic>
        <p:nvPicPr>
          <p:cNvPr id="7" name="Graphic 6" descr="Stethoscope">
            <a:extLst>
              <a:ext uri="{FF2B5EF4-FFF2-40B4-BE49-F238E27FC236}">
                <a16:creationId xmlns:a16="http://schemas.microsoft.com/office/drawing/2014/main" id="{0272FFA5-264F-7D99-74BF-585A59CBCB65}"/>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3106411" y="3134514"/>
            <a:ext cx="897554" cy="897554"/>
          </a:xfrm>
          <a:prstGeom prst="rect">
            <a:avLst/>
          </a:prstGeom>
        </p:spPr>
      </p:pic>
      <p:sp>
        <p:nvSpPr>
          <p:cNvPr id="8" name="TextBox 7">
            <a:extLst>
              <a:ext uri="{FF2B5EF4-FFF2-40B4-BE49-F238E27FC236}">
                <a16:creationId xmlns:a16="http://schemas.microsoft.com/office/drawing/2014/main" id="{C9C61EC3-A50B-E68F-F3DF-7A0CB2472FE8}"/>
              </a:ext>
            </a:extLst>
          </p:cNvPr>
          <p:cNvSpPr txBox="1"/>
          <p:nvPr/>
        </p:nvSpPr>
        <p:spPr>
          <a:xfrm>
            <a:off x="7521691" y="3383236"/>
            <a:ext cx="1300091" cy="400110"/>
          </a:xfrm>
          <a:prstGeom prst="rect">
            <a:avLst/>
          </a:prstGeom>
          <a:noFill/>
        </p:spPr>
        <p:txBody>
          <a:bodyPr wrap="square" rtlCol="0">
            <a:spAutoFit/>
          </a:bodyPr>
          <a:lstStyle/>
          <a:p>
            <a:r>
              <a:rPr lang="en-US" sz="2000" dirty="0">
                <a:latin typeface="+mn-lt"/>
              </a:rPr>
              <a:t>$75,000</a:t>
            </a:r>
          </a:p>
        </p:txBody>
      </p:sp>
      <p:sp>
        <p:nvSpPr>
          <p:cNvPr id="9" name="TextBox 8">
            <a:extLst>
              <a:ext uri="{FF2B5EF4-FFF2-40B4-BE49-F238E27FC236}">
                <a16:creationId xmlns:a16="http://schemas.microsoft.com/office/drawing/2014/main" id="{06217C3D-7116-DEE1-D076-7DCDD436C162}"/>
              </a:ext>
            </a:extLst>
          </p:cNvPr>
          <p:cNvSpPr txBox="1"/>
          <p:nvPr/>
        </p:nvSpPr>
        <p:spPr>
          <a:xfrm>
            <a:off x="651599" y="2011585"/>
            <a:ext cx="1717762" cy="400110"/>
          </a:xfrm>
          <a:prstGeom prst="rect">
            <a:avLst/>
          </a:prstGeom>
          <a:noFill/>
        </p:spPr>
        <p:txBody>
          <a:bodyPr wrap="square" rtlCol="0">
            <a:spAutoFit/>
          </a:bodyPr>
          <a:lstStyle/>
          <a:p>
            <a:pPr algn="r"/>
            <a:r>
              <a:rPr lang="en-US" sz="2000" dirty="0">
                <a:latin typeface="+mn-lt"/>
              </a:rPr>
              <a:t>Philanthropy</a:t>
            </a:r>
          </a:p>
        </p:txBody>
      </p:sp>
      <p:sp>
        <p:nvSpPr>
          <p:cNvPr id="10" name="TextBox 9">
            <a:extLst>
              <a:ext uri="{FF2B5EF4-FFF2-40B4-BE49-F238E27FC236}">
                <a16:creationId xmlns:a16="http://schemas.microsoft.com/office/drawing/2014/main" id="{FE5A0DC1-0C5A-F29B-157E-76B2B226D104}"/>
              </a:ext>
            </a:extLst>
          </p:cNvPr>
          <p:cNvSpPr txBox="1"/>
          <p:nvPr/>
        </p:nvSpPr>
        <p:spPr>
          <a:xfrm>
            <a:off x="651599" y="3229348"/>
            <a:ext cx="1717762" cy="707886"/>
          </a:xfrm>
          <a:prstGeom prst="rect">
            <a:avLst/>
          </a:prstGeom>
          <a:noFill/>
        </p:spPr>
        <p:txBody>
          <a:bodyPr wrap="square" rtlCol="0">
            <a:spAutoFit/>
          </a:bodyPr>
          <a:lstStyle/>
          <a:p>
            <a:pPr algn="r"/>
            <a:r>
              <a:rPr lang="en-US" sz="2000" dirty="0">
                <a:latin typeface="+mn-lt"/>
              </a:rPr>
              <a:t>Patient Services</a:t>
            </a:r>
          </a:p>
        </p:txBody>
      </p:sp>
      <p:pic>
        <p:nvPicPr>
          <p:cNvPr id="13" name="Graphic 12" descr="Stethoscope">
            <a:extLst>
              <a:ext uri="{FF2B5EF4-FFF2-40B4-BE49-F238E27FC236}">
                <a16:creationId xmlns:a16="http://schemas.microsoft.com/office/drawing/2014/main" id="{82E58F8C-F799-84D9-49BF-32D12C7CCCF2}"/>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422525" y="3134514"/>
            <a:ext cx="897554" cy="897554"/>
          </a:xfrm>
          <a:prstGeom prst="rect">
            <a:avLst/>
          </a:prstGeom>
        </p:spPr>
      </p:pic>
      <p:pic>
        <p:nvPicPr>
          <p:cNvPr id="14" name="Graphic 13" descr="Stethoscope">
            <a:extLst>
              <a:ext uri="{FF2B5EF4-FFF2-40B4-BE49-F238E27FC236}">
                <a16:creationId xmlns:a16="http://schemas.microsoft.com/office/drawing/2014/main" id="{22D23A49-A0F0-6154-1D78-4F0CDA0EA7E8}"/>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080582" y="3134514"/>
            <a:ext cx="897554" cy="897554"/>
          </a:xfrm>
          <a:prstGeom prst="rect">
            <a:avLst/>
          </a:prstGeom>
        </p:spPr>
      </p:pic>
      <p:pic>
        <p:nvPicPr>
          <p:cNvPr id="26" name="Graphic 25" descr="Stethoscope">
            <a:extLst>
              <a:ext uri="{FF2B5EF4-FFF2-40B4-BE49-F238E27FC236}">
                <a16:creationId xmlns:a16="http://schemas.microsoft.com/office/drawing/2014/main" id="{2E7FB12A-2CB4-1D35-4AA7-D7DEC3287C00}"/>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738639" y="3134514"/>
            <a:ext cx="897554" cy="897554"/>
          </a:xfrm>
          <a:prstGeom prst="rect">
            <a:avLst/>
          </a:prstGeom>
        </p:spPr>
      </p:pic>
      <p:pic>
        <p:nvPicPr>
          <p:cNvPr id="27" name="Graphic 26" descr="Stethoscope">
            <a:extLst>
              <a:ext uri="{FF2B5EF4-FFF2-40B4-BE49-F238E27FC236}">
                <a16:creationId xmlns:a16="http://schemas.microsoft.com/office/drawing/2014/main" id="{91AA0EBA-3973-9CC5-FBD5-F5EEDC7DFCF0}"/>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396696" y="3134514"/>
            <a:ext cx="897554" cy="897554"/>
          </a:xfrm>
          <a:prstGeom prst="rect">
            <a:avLst/>
          </a:prstGeom>
        </p:spPr>
      </p:pic>
      <p:pic>
        <p:nvPicPr>
          <p:cNvPr id="28" name="Graphic 27" descr="Stethoscope">
            <a:extLst>
              <a:ext uri="{FF2B5EF4-FFF2-40B4-BE49-F238E27FC236}">
                <a16:creationId xmlns:a16="http://schemas.microsoft.com/office/drawing/2014/main" id="{7EB8F62D-7C14-FCEE-3F0F-C32248649E5C}"/>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3764468" y="3134514"/>
            <a:ext cx="897554" cy="897554"/>
          </a:xfrm>
          <a:prstGeom prst="rect">
            <a:avLst/>
          </a:prstGeom>
        </p:spPr>
      </p:pic>
      <p:pic>
        <p:nvPicPr>
          <p:cNvPr id="29" name="Graphic 28" descr="Stethoscope">
            <a:extLst>
              <a:ext uri="{FF2B5EF4-FFF2-40B4-BE49-F238E27FC236}">
                <a16:creationId xmlns:a16="http://schemas.microsoft.com/office/drawing/2014/main" id="{2C82464B-581D-FB82-D71D-FEDC5CD1B5EF}"/>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r="61561"/>
          <a:stretch/>
        </p:blipFill>
        <p:spPr>
          <a:xfrm>
            <a:off x="7054756" y="3134515"/>
            <a:ext cx="345013" cy="897553"/>
          </a:xfrm>
          <a:prstGeom prst="rect">
            <a:avLst/>
          </a:prstGeom>
        </p:spPr>
      </p:pic>
    </p:spTree>
    <p:extLst>
      <p:ext uri="{BB962C8B-B14F-4D97-AF65-F5344CB8AC3E}">
        <p14:creationId xmlns:p14="http://schemas.microsoft.com/office/powerpoint/2010/main" val="2095592077"/>
      </p:ext>
    </p:extLst>
  </p:cSld>
  <p:clrMapOvr>
    <a:masterClrMapping/>
  </p:clrMapOvr>
</p:sld>
</file>

<file path=ppt/theme/theme1.xml><?xml version="1.0" encoding="utf-8"?>
<a:theme xmlns:a="http://schemas.openxmlformats.org/drawingml/2006/main" name="Whitmore template">
  <a:themeElements>
    <a:clrScheme name="AHP">
      <a:dk1>
        <a:srgbClr val="000000"/>
      </a:dk1>
      <a:lt1>
        <a:srgbClr val="FFFFFF"/>
      </a:lt1>
      <a:dk2>
        <a:srgbClr val="144960"/>
      </a:dk2>
      <a:lt2>
        <a:srgbClr val="EEECE1"/>
      </a:lt2>
      <a:accent1>
        <a:srgbClr val="820053"/>
      </a:accent1>
      <a:accent2>
        <a:srgbClr val="3296C7"/>
      </a:accent2>
      <a:accent3>
        <a:srgbClr val="919095"/>
      </a:accent3>
      <a:accent4>
        <a:srgbClr val="25812E"/>
      </a:accent4>
      <a:accent5>
        <a:srgbClr val="C50C45"/>
      </a:accent5>
      <a:accent6>
        <a:srgbClr val="E0D417"/>
      </a:accent6>
      <a:hlink>
        <a:srgbClr val="59BBDB"/>
      </a:hlink>
      <a:folHlink>
        <a:srgbClr val="7E5894"/>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24 AHP slide template" id="{4807BD9F-63CD-6945-9CB0-F7126F82281A}" vid="{43817FC2-9DDC-5D49-8554-19AF271875E9}"/>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e31fbb9-4faa-4989-a145-ef34980564e4">
      <Terms xmlns="http://schemas.microsoft.com/office/infopath/2007/PartnerControls"/>
    </lcf76f155ced4ddcb4097134ff3c332f>
    <TaxCatchAll xmlns="04f4cb04-132c-4678-a288-7079e93202d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CE8D82A0325E42A6099D6996987A35" ma:contentTypeVersion="22" ma:contentTypeDescription="Create a new document." ma:contentTypeScope="" ma:versionID="a75dd62d1e4a4aded1c4ee87cad154eb">
  <xsd:schema xmlns:xsd="http://www.w3.org/2001/XMLSchema" xmlns:xs="http://www.w3.org/2001/XMLSchema" xmlns:p="http://schemas.microsoft.com/office/2006/metadata/properties" xmlns:ns2="4e31fbb9-4faa-4989-a145-ef34980564e4" xmlns:ns3="04f4cb04-132c-4678-a288-7079e93202d8" targetNamespace="http://schemas.microsoft.com/office/2006/metadata/properties" ma:root="true" ma:fieldsID="15ceb4d2860ee45dcc6b5d4414e14fd2" ns2:_="" ns3:_="">
    <xsd:import namespace="4e31fbb9-4faa-4989-a145-ef34980564e4"/>
    <xsd:import namespace="04f4cb04-132c-4678-a288-7079e93202d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1fbb9-4faa-4989-a145-ef34980564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42d2d95-8cdc-4673-9243-29b22947c6c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f4cb04-132c-4678-a288-7079e93202d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17c04c1-9d0b-457a-b6e2-61892c1fe7e5}" ma:internalName="TaxCatchAll" ma:showField="CatchAllData" ma:web="04f4cb04-132c-4678-a288-7079e93202d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4086D2-A638-4E91-8B02-39C79A0EA8E8}">
  <ds:schemaRefs>
    <ds:schemaRef ds:uri="http://purl.org/dc/dcmitype/"/>
    <ds:schemaRef ds:uri="http://purl.org/dc/elements/1.1/"/>
    <ds:schemaRef ds:uri="http://schemas.openxmlformats.org/package/2006/metadata/core-properties"/>
    <ds:schemaRef ds:uri="04f4cb04-132c-4678-a288-7079e93202d8"/>
    <ds:schemaRef ds:uri="http://www.w3.org/XML/1998/namespace"/>
    <ds:schemaRef ds:uri="http://purl.org/dc/terms/"/>
    <ds:schemaRef ds:uri="http://schemas.microsoft.com/office/2006/documentManagement/types"/>
    <ds:schemaRef ds:uri="http://schemas.microsoft.com/office/infopath/2007/PartnerControls"/>
    <ds:schemaRef ds:uri="4e31fbb9-4faa-4989-a145-ef34980564e4"/>
    <ds:schemaRef ds:uri="http://schemas.microsoft.com/office/2006/metadata/properties"/>
  </ds:schemaRefs>
</ds:datastoreItem>
</file>

<file path=customXml/itemProps2.xml><?xml version="1.0" encoding="utf-8"?>
<ds:datastoreItem xmlns:ds="http://schemas.openxmlformats.org/officeDocument/2006/customXml" ds:itemID="{6119975A-9643-48AF-B1AF-10D5142E02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1fbb9-4faa-4989-a145-ef34980564e4"/>
    <ds:schemaRef ds:uri="04f4cb04-132c-4678-a288-7079e93202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CF5C0D-B2E8-4FA3-A270-D6CACF8712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5910</TotalTime>
  <Words>803</Words>
  <Application>Microsoft Macintosh PowerPoint</Application>
  <PresentationFormat>On-screen Show (16:9)</PresentationFormat>
  <Paragraphs>35</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Open Sans</vt:lpstr>
      <vt:lpstr>Arial</vt:lpstr>
      <vt:lpstr>Zilla Slab SemiBold</vt:lpstr>
      <vt:lpstr>Trebuchet MS</vt:lpstr>
      <vt:lpstr>Century Gothic</vt:lpstr>
      <vt:lpstr>Calibri</vt:lpstr>
      <vt:lpstr>Wingdings</vt:lpstr>
      <vt:lpstr>Whitmore template</vt:lpstr>
      <vt:lpstr>The Financial Benefits of Investing in Philanthropy</vt:lpstr>
      <vt:lpstr>Margin Pressures Are Intense</vt:lpstr>
      <vt:lpstr>Margin Pressures Are Intense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cp:lastModifiedBy>Jenny Love</cp:lastModifiedBy>
  <cp:revision>6</cp:revision>
  <dcterms:modified xsi:type="dcterms:W3CDTF">2024-04-12T14:32:47Z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0x01010069CE8D82A0325E42A6099D6996987A35</vt:lpwstr>
  </property>
  <property fmtid="{D5CDD505-2E9C-101B-9397-08002B2CF9AE}" pid="3" name="MediaServiceImageTags">
    <vt:lpwstr/>
  </property>
</Properties>
</file>